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716" r:id="rId2"/>
    <p:sldMasterId id="2147483692" r:id="rId3"/>
    <p:sldMasterId id="2147483704" r:id="rId4"/>
  </p:sldMasterIdLst>
  <p:notesMasterIdLst>
    <p:notesMasterId r:id="rId18"/>
  </p:notesMasterIdLst>
  <p:handoutMasterIdLst>
    <p:handoutMasterId r:id="rId19"/>
  </p:handoutMasterIdLst>
  <p:sldIdLst>
    <p:sldId id="540" r:id="rId5"/>
    <p:sldId id="526" r:id="rId6"/>
    <p:sldId id="538" r:id="rId7"/>
    <p:sldId id="550" r:id="rId8"/>
    <p:sldId id="527" r:id="rId9"/>
    <p:sldId id="548" r:id="rId10"/>
    <p:sldId id="549" r:id="rId11"/>
    <p:sldId id="545" r:id="rId12"/>
    <p:sldId id="546" r:id="rId13"/>
    <p:sldId id="547" r:id="rId14"/>
    <p:sldId id="525" r:id="rId15"/>
    <p:sldId id="539" r:id="rId16"/>
    <p:sldId id="522"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ie" initials="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3192"/>
    <a:srgbClr val="0033CC"/>
    <a:srgbClr val="FF6600"/>
    <a:srgbClr val="C0C0C0"/>
    <a:srgbClr val="FF33CC"/>
    <a:srgbClr val="7F99E0"/>
    <a:srgbClr val="7F99E1"/>
    <a:srgbClr val="708DDE"/>
    <a:srgbClr val="7485DA"/>
    <a:srgbClr val="A7C8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0502" autoAdjust="0"/>
  </p:normalViewPr>
  <p:slideViewPr>
    <p:cSldViewPr>
      <p:cViewPr>
        <p:scale>
          <a:sx n="60" d="100"/>
          <a:sy n="60" d="100"/>
        </p:scale>
        <p:origin x="-147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574"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16T16:22:21.686" idx="4">
    <p:pos x="5664" y="3830"/>
    <p:text>Busco versión realizada y revisada para traducir al ingles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defRPr sz="1300"/>
            </a:lvl1pPr>
          </a:lstStyle>
          <a:p>
            <a:pPr>
              <a:defRPr/>
            </a:pPr>
            <a:endParaRPr lang="en-US"/>
          </a:p>
        </p:txBody>
      </p:sp>
      <p:sp>
        <p:nvSpPr>
          <p:cNvPr id="5123"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a:defRPr sz="1300"/>
            </a:lvl1pPr>
          </a:lstStyle>
          <a:p>
            <a:pPr>
              <a:defRPr/>
            </a:pPr>
            <a:endParaRPr lang="en-US"/>
          </a:p>
        </p:txBody>
      </p:sp>
      <p:sp>
        <p:nvSpPr>
          <p:cNvPr id="5124"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defRPr sz="1300"/>
            </a:lvl1pPr>
          </a:lstStyle>
          <a:p>
            <a:pPr>
              <a:defRPr/>
            </a:pPr>
            <a:endParaRPr lang="en-US"/>
          </a:p>
        </p:txBody>
      </p:sp>
      <p:sp>
        <p:nvSpPr>
          <p:cNvPr id="5125"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a:defRPr sz="1300"/>
            </a:lvl1pPr>
          </a:lstStyle>
          <a:p>
            <a:pPr>
              <a:defRPr/>
            </a:pPr>
            <a:fld id="{C4F48FEE-A87C-4337-BB90-C1BB67379A61}" type="slidenum">
              <a:rPr lang="en-US"/>
              <a:pPr>
                <a:defRPr/>
              </a:pPr>
              <a:t>‹#›</a:t>
            </a:fld>
            <a:endParaRPr lang="en-US"/>
          </a:p>
        </p:txBody>
      </p:sp>
    </p:spTree>
    <p:extLst>
      <p:ext uri="{BB962C8B-B14F-4D97-AF65-F5344CB8AC3E}">
        <p14:creationId xmlns="" xmlns:p14="http://schemas.microsoft.com/office/powerpoint/2010/main" val="1799465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defRPr sz="1300"/>
            </a:lvl1pPr>
          </a:lstStyle>
          <a:p>
            <a:pPr>
              <a:defRPr/>
            </a:pPr>
            <a:endParaRPr lang="en-US"/>
          </a:p>
        </p:txBody>
      </p:sp>
      <p:sp>
        <p:nvSpPr>
          <p:cNvPr id="9113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a:defRPr sz="13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defRPr sz="1300"/>
            </a:lvl1pPr>
          </a:lstStyle>
          <a:p>
            <a:pPr>
              <a:defRPr/>
            </a:pPr>
            <a:endParaRPr lang="en-US"/>
          </a:p>
        </p:txBody>
      </p:sp>
      <p:sp>
        <p:nvSpPr>
          <p:cNvPr id="9114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a:defRPr sz="1300"/>
            </a:lvl1pPr>
          </a:lstStyle>
          <a:p>
            <a:pPr>
              <a:defRPr/>
            </a:pPr>
            <a:fld id="{8D1A3BEB-F9C8-4AEF-AD39-D65D159D5FCF}" type="slidenum">
              <a:rPr lang="en-US"/>
              <a:pPr>
                <a:defRPr/>
              </a:pPr>
              <a:t>‹#›</a:t>
            </a:fld>
            <a:endParaRPr lang="en-US"/>
          </a:p>
        </p:txBody>
      </p:sp>
    </p:spTree>
    <p:extLst>
      <p:ext uri="{BB962C8B-B14F-4D97-AF65-F5344CB8AC3E}">
        <p14:creationId xmlns="" xmlns:p14="http://schemas.microsoft.com/office/powerpoint/2010/main" val="202425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eaLnBrk="1" fontAlgn="auto" hangingPunct="1">
              <a:spcBef>
                <a:spcPts val="0"/>
              </a:spcBef>
              <a:spcAft>
                <a:spcPts val="0"/>
              </a:spcAft>
              <a:buFont typeface="Arial" pitchFamily="34" charset="0"/>
              <a:buChar char="•"/>
              <a:defRPr/>
            </a:pPr>
            <a:r>
              <a:rPr lang="es-ES_tradnl" sz="1300" dirty="0" smtClean="0">
                <a:latin typeface="+mn-lt"/>
              </a:rPr>
              <a:t> </a:t>
            </a:r>
            <a:r>
              <a:rPr lang="es-ES_tradnl" sz="1300" dirty="0">
                <a:latin typeface="+mn-lt"/>
              </a:rPr>
              <a:t>La agenda holística e integrada para la garantía de los derechos de las mujeres y la igualdad de género debe ser el marco que guíe la implementación. No sería deseable que un enfoque centrado en objetivos conduzca a la simplificación de los compromisos ya asumidos en materia de igualdad y derechos de las mujeres o hacia un sesgo de selectividad en los compromisos a implementar. Por ejemplo, </a:t>
            </a:r>
            <a:r>
              <a:rPr lang="es-ES_tradnl" sz="1300" b="1" dirty="0">
                <a:latin typeface="+mn-lt"/>
              </a:rPr>
              <a:t>garantizar la educación integral para la sexualidad, los derechos sexuales, la no discriminación por orientación sexual e identidad de género, la protección de las defensoras de derechos humanos, así como asegurar recursos suficientes y sostenibles para financiar las políticas de igualdad de género son compromisos ya asumidos en la Agenda Regional de Género deben ser implementados más allá que no hayan quedado explícitamente reflejados en los ODS.</a:t>
            </a:r>
            <a:r>
              <a:rPr lang="es-ES_tradnl" sz="1300" dirty="0">
                <a:latin typeface="+mn-lt"/>
              </a:rPr>
              <a:t> </a:t>
            </a:r>
            <a:endParaRPr lang="es-ES_tradnl" sz="1300" dirty="0" smtClean="0">
              <a:latin typeface="+mn-lt"/>
            </a:endParaRPr>
          </a:p>
          <a:p>
            <a:pPr defTabSz="966612" eaLnBrk="1" fontAlgn="auto" hangingPunct="1">
              <a:spcBef>
                <a:spcPts val="0"/>
              </a:spcBef>
              <a:spcAft>
                <a:spcPts val="0"/>
              </a:spcAft>
              <a:buFont typeface="Arial" pitchFamily="34" charset="0"/>
              <a:buChar char="•"/>
              <a:defRPr/>
            </a:pPr>
            <a:endParaRPr lang="es-ES_tradnl" sz="1300" dirty="0" smtClean="0">
              <a:latin typeface="+mn-lt"/>
            </a:endParaRPr>
          </a:p>
          <a:p>
            <a:pPr marL="0" marR="0" indent="0" algn="l" defTabSz="966612" rtl="0" eaLnBrk="1" fontAlgn="auto" latinLnBrk="0" hangingPunct="1">
              <a:lnSpc>
                <a:spcPct val="100000"/>
              </a:lnSpc>
              <a:spcBef>
                <a:spcPts val="0"/>
              </a:spcBef>
              <a:spcAft>
                <a:spcPts val="0"/>
              </a:spcAft>
              <a:buClrTx/>
              <a:buSzTx/>
              <a:buFont typeface="Arial" pitchFamily="34" charset="0"/>
              <a:buChar char="•"/>
              <a:tabLst/>
              <a:defRPr/>
            </a:pPr>
            <a:r>
              <a:rPr lang="es-ES_tradnl" sz="1300" kern="1200" dirty="0" smtClean="0">
                <a:solidFill>
                  <a:schemeClr val="tx1"/>
                </a:solidFill>
                <a:latin typeface="Arial" charset="0"/>
                <a:ea typeface="+mn-ea"/>
                <a:cs typeface="+mn-cs"/>
              </a:rPr>
              <a:t> La meta 5.c llama a aprobar y fortalecer políticas acertadas y leyes aplicables para promover la igualdad de género y el empoderamiento de todas las mujeres y las niñas a todos los niveles. La amplitud de la meta es una potencialidad para poder abordar los medios de implementación en la región y abordar los obstáculos estructurales a la igualdad de género. Sin embargo, tiene el riesgo de ser muy difusa y no guiar la implementación, específicamente cuando por ejemplo</a:t>
            </a:r>
            <a:r>
              <a:rPr lang="es-ES_tradnl" sz="1300" b="1" kern="1200" dirty="0" smtClean="0">
                <a:solidFill>
                  <a:schemeClr val="tx1"/>
                </a:solidFill>
                <a:latin typeface="Arial" charset="0"/>
                <a:ea typeface="+mn-ea"/>
                <a:cs typeface="+mn-cs"/>
              </a:rPr>
              <a:t>, no hace referencia a la necesidad de contar con recursos suficientes y sostenibles para la igualdad de género y garantizar los derechos de las mujeres</a:t>
            </a:r>
            <a:r>
              <a:rPr lang="es-ES_tradnl" sz="1300" kern="1200" dirty="0" smtClean="0">
                <a:solidFill>
                  <a:schemeClr val="tx1"/>
                </a:solidFill>
                <a:latin typeface="Arial" charset="0"/>
                <a:ea typeface="+mn-ea"/>
                <a:cs typeface="+mn-cs"/>
              </a:rPr>
              <a:t>. El financiamiento insuficiente, así como las resistencias institucionales a incorporar la perspectiva de género y los derechos de las mujeres en todos los niveles de las políticas incluidas las macroeconómicas, pueden señalarse como obstáculos estructurales. Además, la falta de implementación de políticas que garanticen la igualdad sustantiva y el goce efectivo de los derechos de las mujeres y las niñas constituye otro de los desafíos pendientes. Por lo tanto, </a:t>
            </a:r>
            <a:r>
              <a:rPr lang="es-ES_tradnl" sz="1300" b="1" kern="1200" dirty="0" smtClean="0">
                <a:solidFill>
                  <a:schemeClr val="tx1"/>
                </a:solidFill>
                <a:latin typeface="Arial" charset="0"/>
                <a:ea typeface="+mn-ea"/>
                <a:cs typeface="+mn-cs"/>
              </a:rPr>
              <a:t>el potencial de transformación de la meta 5.c dependerá del nivel de apropiación y especificación que los países de la región quieran otorgarle.</a:t>
            </a:r>
          </a:p>
          <a:p>
            <a:pPr defTabSz="966612" eaLnBrk="1" fontAlgn="auto" hangingPunct="1">
              <a:spcBef>
                <a:spcPts val="0"/>
              </a:spcBef>
              <a:spcAft>
                <a:spcPts val="0"/>
              </a:spcAft>
              <a:buFont typeface="Arial" pitchFamily="34" charset="0"/>
              <a:buChar char="•"/>
              <a:defRPr/>
            </a:pPr>
            <a:endParaRPr lang="en-US" sz="1300" dirty="0">
              <a:latin typeface="+mn-lt"/>
            </a:endParaRPr>
          </a:p>
          <a:p>
            <a:pPr defTabSz="966612" eaLnBrk="1" fontAlgn="auto" hangingPunct="1">
              <a:spcBef>
                <a:spcPts val="0"/>
              </a:spcBef>
              <a:spcAft>
                <a:spcPts val="0"/>
              </a:spcAft>
              <a:defRPr/>
            </a:pPr>
            <a:endParaRPr lang="en-US" sz="1300" dirty="0">
              <a:latin typeface="+mn-lt"/>
            </a:endParaRPr>
          </a:p>
          <a:p>
            <a:endParaRPr lang="es-ES" dirty="0"/>
          </a:p>
        </p:txBody>
      </p:sp>
      <p:sp>
        <p:nvSpPr>
          <p:cNvPr id="4" name="Slide Number Placeholder 3"/>
          <p:cNvSpPr>
            <a:spLocks noGrp="1"/>
          </p:cNvSpPr>
          <p:nvPr>
            <p:ph type="sldNum" sz="quarter" idx="10"/>
          </p:nvPr>
        </p:nvSpPr>
        <p:spPr/>
        <p:txBody>
          <a:bodyPr/>
          <a:lstStyle/>
          <a:p>
            <a:fld id="{3D50DD17-542A-4DC5-B0B2-E98DF2A8044C}" type="slidenum">
              <a:rPr lang="es-ES" smtClean="0"/>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00E059DB-4C6B-417F-A120-88B9F4D983F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eaLnBrk="1" fontAlgn="auto" hangingPunct="1">
              <a:spcBef>
                <a:spcPts val="0"/>
              </a:spcBef>
              <a:spcAft>
                <a:spcPts val="0"/>
              </a:spcAft>
              <a:defRPr/>
            </a:pPr>
            <a:endParaRPr lang="en-US" sz="1300" dirty="0">
              <a:latin typeface="+mn-lt"/>
            </a:endParaRPr>
          </a:p>
          <a:p>
            <a:endParaRPr lang="es-ES" dirty="0"/>
          </a:p>
        </p:txBody>
      </p:sp>
      <p:sp>
        <p:nvSpPr>
          <p:cNvPr id="4" name="Slide Number Placeholder 3"/>
          <p:cNvSpPr>
            <a:spLocks noGrp="1"/>
          </p:cNvSpPr>
          <p:nvPr>
            <p:ph type="sldNum" sz="quarter" idx="10"/>
          </p:nvPr>
        </p:nvSpPr>
        <p:spPr/>
        <p:txBody>
          <a:bodyPr/>
          <a:lstStyle/>
          <a:p>
            <a:fld id="{3D50DD17-542A-4DC5-B0B2-E98DF2A8044C}"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s-ES" dirty="0"/>
          </a:p>
        </p:txBody>
      </p:sp>
      <p:sp>
        <p:nvSpPr>
          <p:cNvPr id="4" name="Slide Number Placeholder 3"/>
          <p:cNvSpPr>
            <a:spLocks noGrp="1"/>
          </p:cNvSpPr>
          <p:nvPr>
            <p:ph type="sldNum" sz="quarter" idx="10"/>
          </p:nvPr>
        </p:nvSpPr>
        <p:spPr/>
        <p:txBody>
          <a:bodyPr/>
          <a:lstStyle/>
          <a:p>
            <a:fld id="{3D50DD17-542A-4DC5-B0B2-E98DF2A8044C}"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ES_tradnl" sz="1200" kern="1200" dirty="0" smtClean="0">
                <a:solidFill>
                  <a:schemeClr val="tx1"/>
                </a:solidFill>
                <a:latin typeface="Arial" charset="0"/>
                <a:ea typeface="+mn-ea"/>
                <a:cs typeface="+mn-cs"/>
              </a:rPr>
              <a:t> Existe una brecha entre los ODS y las metas acordadas para alcanzarlos. También se identifica</a:t>
            </a:r>
            <a:r>
              <a:rPr lang="es-ES_tradnl" sz="1200" kern="1200" baseline="0" dirty="0" smtClean="0">
                <a:solidFill>
                  <a:schemeClr val="tx1"/>
                </a:solidFill>
                <a:latin typeface="Arial" charset="0"/>
                <a:ea typeface="+mn-ea"/>
                <a:cs typeface="+mn-cs"/>
              </a:rPr>
              <a:t> una </a:t>
            </a:r>
            <a:r>
              <a:rPr lang="es-ES_tradnl" sz="1200" kern="1200" dirty="0" smtClean="0">
                <a:solidFill>
                  <a:schemeClr val="tx1"/>
                </a:solidFill>
                <a:latin typeface="Arial" charset="0"/>
                <a:ea typeface="+mn-ea"/>
                <a:cs typeface="+mn-cs"/>
              </a:rPr>
              <a:t>brecha entre las metas y los indicadores.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s-ES_tradnl"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ES_tradnl" sz="1200" kern="1200" dirty="0" smtClean="0">
                <a:solidFill>
                  <a:schemeClr val="tx1"/>
                </a:solidFill>
                <a:latin typeface="Arial" charset="0"/>
                <a:ea typeface="+mn-ea"/>
                <a:cs typeface="+mn-cs"/>
              </a:rPr>
              <a:t> Por ejemplo, la meta 5.b está</a:t>
            </a:r>
            <a:r>
              <a:rPr lang="es-ES_tradnl" sz="1200" kern="1200" baseline="0" dirty="0" smtClean="0">
                <a:solidFill>
                  <a:schemeClr val="tx1"/>
                </a:solidFill>
                <a:latin typeface="Arial" charset="0"/>
                <a:ea typeface="+mn-ea"/>
                <a:cs typeface="+mn-cs"/>
              </a:rPr>
              <a:t> orientada a “mejorar el uso de la tecnología instrumental, en particular la tecnología de la información y las comunicaciones, para promover el empoderamiento de las mujeres”.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ES_tradnl" sz="1200" kern="1200" baseline="0" dirty="0" smtClean="0">
                <a:solidFill>
                  <a:schemeClr val="tx1"/>
                </a:solidFill>
                <a:latin typeface="Arial" charset="0"/>
                <a:ea typeface="+mn-ea"/>
                <a:cs typeface="+mn-cs"/>
              </a:rPr>
              <a:t> En relación a la primera brecha, para el caso de América Latina y el Caribe es necesario </a:t>
            </a:r>
            <a:r>
              <a:rPr lang="es-ES_tradnl" sz="1200" kern="1200" dirty="0" smtClean="0">
                <a:solidFill>
                  <a:schemeClr val="tx1"/>
                </a:solidFill>
                <a:latin typeface="Arial" charset="0"/>
                <a:ea typeface="+mn-ea"/>
                <a:cs typeface="+mn-cs"/>
              </a:rPr>
              <a:t>tomar en cuenta no solo el acceso, sino el uso, así como el diseño de las tecnologías con perspectiva de género en el marco de un nuevo paradigma productivo y tecnológico.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ES_tradnl" sz="1200" kern="1200" dirty="0" smtClean="0">
                <a:solidFill>
                  <a:schemeClr val="tx1"/>
                </a:solidFill>
                <a:latin typeface="Arial" charset="0"/>
                <a:ea typeface="+mn-ea"/>
                <a:cs typeface="+mn-cs"/>
              </a:rPr>
              <a:t> En relación a la segunda</a:t>
            </a:r>
            <a:r>
              <a:rPr lang="es-ES_tradnl" sz="1200" kern="1200" baseline="0" dirty="0" smtClean="0">
                <a:solidFill>
                  <a:schemeClr val="tx1"/>
                </a:solidFill>
                <a:latin typeface="Arial" charset="0"/>
                <a:ea typeface="+mn-ea"/>
                <a:cs typeface="+mn-cs"/>
              </a:rPr>
              <a:t> brecha,</a:t>
            </a:r>
            <a:r>
              <a:rPr lang="es-ES_tradnl" sz="1200" kern="1200" dirty="0" smtClean="0">
                <a:solidFill>
                  <a:schemeClr val="tx1"/>
                </a:solidFill>
                <a:latin typeface="Arial" charset="0"/>
                <a:ea typeface="+mn-ea"/>
                <a:cs typeface="+mn-cs"/>
              </a:rPr>
              <a:t> el indicador propuesto para medir 5.b refiere a “la proporción de personas que </a:t>
            </a:r>
            <a:r>
              <a:rPr lang="es-ES_tradnl" sz="1200" b="0" kern="1200" dirty="0" smtClean="0">
                <a:solidFill>
                  <a:schemeClr val="tx1"/>
                </a:solidFill>
                <a:latin typeface="Arial" charset="0"/>
                <a:ea typeface="+mn-ea"/>
                <a:cs typeface="+mn-cs"/>
              </a:rPr>
              <a:t>poseen un teléfono móvil según sexo”. Este indicador tampoco sería suficiente ya que estaría midiendo cobertura pero no uso de las TIC ni su contribución a la igualdad. La evidencia regional también demuestra que la barrera a superar no es solo la de acceso sino la del uso y las habilidades </a:t>
            </a:r>
            <a:r>
              <a:rPr lang="es-ES_tradnl" sz="1200" kern="1200" dirty="0" smtClean="0">
                <a:solidFill>
                  <a:schemeClr val="tx1"/>
                </a:solidFill>
                <a:latin typeface="Arial" charset="0"/>
                <a:ea typeface="+mn-ea"/>
                <a:cs typeface="+mn-cs"/>
              </a:rPr>
              <a:t>(</a:t>
            </a:r>
            <a:r>
              <a:rPr lang="es-ES_tradnl" sz="1200" kern="1200" dirty="0" err="1" smtClean="0">
                <a:solidFill>
                  <a:schemeClr val="tx1"/>
                </a:solidFill>
                <a:latin typeface="Arial" charset="0"/>
                <a:ea typeface="+mn-ea"/>
                <a:cs typeface="+mn-cs"/>
              </a:rPr>
              <a:t>Scuro</a:t>
            </a:r>
            <a:r>
              <a:rPr lang="es-ES_tradnl" sz="1200" kern="1200" dirty="0" smtClean="0">
                <a:solidFill>
                  <a:schemeClr val="tx1"/>
                </a:solidFill>
                <a:latin typeface="Arial" charset="0"/>
                <a:ea typeface="+mn-ea"/>
                <a:cs typeface="+mn-cs"/>
              </a:rPr>
              <a:t> </a:t>
            </a:r>
            <a:r>
              <a:rPr lang="es-ES_tradnl" sz="1200" kern="1200" dirty="0" err="1" smtClean="0">
                <a:solidFill>
                  <a:schemeClr val="tx1"/>
                </a:solidFill>
                <a:latin typeface="Arial" charset="0"/>
                <a:ea typeface="+mn-ea"/>
                <a:cs typeface="+mn-cs"/>
              </a:rPr>
              <a:t>Somma</a:t>
            </a:r>
            <a:r>
              <a:rPr lang="es-ES_tradnl" sz="1200" kern="1200" dirty="0" smtClean="0">
                <a:solidFill>
                  <a:schemeClr val="tx1"/>
                </a:solidFill>
                <a:latin typeface="Arial" charset="0"/>
                <a:ea typeface="+mn-ea"/>
                <a:cs typeface="+mn-cs"/>
              </a:rPr>
              <a:t> &amp; </a:t>
            </a:r>
            <a:r>
              <a:rPr lang="es-ES_tradnl" sz="1200" kern="1200" dirty="0" err="1" smtClean="0">
                <a:solidFill>
                  <a:schemeClr val="tx1"/>
                </a:solidFill>
                <a:latin typeface="Arial" charset="0"/>
                <a:ea typeface="+mn-ea"/>
                <a:cs typeface="+mn-cs"/>
              </a:rPr>
              <a:t>Bercovich</a:t>
            </a:r>
            <a:r>
              <a:rPr lang="es-ES_tradnl" sz="1200" kern="1200" dirty="0" smtClean="0">
                <a:solidFill>
                  <a:schemeClr val="tx1"/>
                </a:solidFill>
                <a:latin typeface="Arial" charset="0"/>
                <a:ea typeface="+mn-ea"/>
                <a:cs typeface="+mn-cs"/>
              </a:rPr>
              <a:t>, 2014). </a:t>
            </a:r>
            <a:endParaRPr lang="en-US" sz="1200" kern="1200" dirty="0" smtClean="0">
              <a:solidFill>
                <a:schemeClr val="tx1"/>
              </a:solidFill>
              <a:latin typeface="Arial" charset="0"/>
              <a:ea typeface="+mn-ea"/>
              <a:cs typeface="+mn-cs"/>
            </a:endParaRPr>
          </a:p>
          <a:p>
            <a:endParaRPr lang="es-ES_tradnl" sz="1200" kern="1200" dirty="0" smtClean="0">
              <a:solidFill>
                <a:schemeClr val="tx1"/>
              </a:solidFill>
              <a:latin typeface="Arial" charset="0"/>
              <a:ea typeface="+mn-ea"/>
              <a:cs typeface="+mn-cs"/>
            </a:endParaRPr>
          </a:p>
          <a:p>
            <a:pPr>
              <a:buFont typeface="Arial" pitchFamily="34" charset="0"/>
              <a:buChar char="•"/>
            </a:pPr>
            <a:r>
              <a:rPr lang="es-ES_tradnl" sz="1200" b="1" kern="1200" dirty="0" smtClean="0">
                <a:solidFill>
                  <a:schemeClr val="tx1"/>
                </a:solidFill>
                <a:latin typeface="Arial" charset="0"/>
                <a:ea typeface="+mn-ea"/>
                <a:cs typeface="+mn-cs"/>
              </a:rPr>
              <a:t> Es posible</a:t>
            </a:r>
            <a:r>
              <a:rPr lang="es-ES_tradnl" sz="1200" b="1" kern="1200" baseline="0" dirty="0" smtClean="0">
                <a:solidFill>
                  <a:schemeClr val="tx1"/>
                </a:solidFill>
                <a:latin typeface="Arial" charset="0"/>
                <a:ea typeface="+mn-ea"/>
                <a:cs typeface="+mn-cs"/>
              </a:rPr>
              <a:t> </a:t>
            </a:r>
            <a:r>
              <a:rPr lang="es-ES_tradnl" sz="1200" b="1" kern="1200" dirty="0" smtClean="0">
                <a:solidFill>
                  <a:schemeClr val="tx1"/>
                </a:solidFill>
                <a:latin typeface="Arial" charset="0"/>
                <a:ea typeface="+mn-ea"/>
                <a:cs typeface="+mn-cs"/>
              </a:rPr>
              <a:t>abordar la brecha entre los ODS y las metas a través de la plena y</a:t>
            </a:r>
            <a:r>
              <a:rPr lang="es-ES_tradnl" sz="1200" b="1" kern="1200" baseline="0" dirty="0" smtClean="0">
                <a:solidFill>
                  <a:schemeClr val="tx1"/>
                </a:solidFill>
                <a:latin typeface="Arial" charset="0"/>
                <a:ea typeface="+mn-ea"/>
                <a:cs typeface="+mn-cs"/>
              </a:rPr>
              <a:t> efectiva implementación de la Agenda Regional de Género. </a:t>
            </a:r>
          </a:p>
          <a:p>
            <a:pPr>
              <a:buFont typeface="Arial" pitchFamily="34" charset="0"/>
              <a:buChar char="•"/>
            </a:pPr>
            <a:r>
              <a:rPr lang="es-ES_tradnl" sz="1200" b="1" kern="1200" baseline="0" dirty="0" smtClean="0">
                <a:solidFill>
                  <a:schemeClr val="tx1"/>
                </a:solidFill>
                <a:latin typeface="Arial" charset="0"/>
                <a:ea typeface="+mn-ea"/>
                <a:cs typeface="+mn-cs"/>
              </a:rPr>
              <a:t>Es posible acortar la brecha entre </a:t>
            </a:r>
            <a:r>
              <a:rPr lang="es-ES_tradnl" sz="1200" b="1" kern="1200" dirty="0" smtClean="0">
                <a:solidFill>
                  <a:schemeClr val="tx1"/>
                </a:solidFill>
                <a:latin typeface="Arial" charset="0"/>
                <a:ea typeface="+mn-ea"/>
                <a:cs typeface="+mn-cs"/>
              </a:rPr>
              <a:t>las metas y los indicadores a través del uso de la arquitectura regional</a:t>
            </a:r>
            <a:r>
              <a:rPr lang="es-ES_tradnl" sz="1200" b="1" kern="1200" baseline="0" dirty="0" smtClean="0">
                <a:solidFill>
                  <a:schemeClr val="tx1"/>
                </a:solidFill>
                <a:latin typeface="Arial" charset="0"/>
                <a:ea typeface="+mn-ea"/>
                <a:cs typeface="+mn-cs"/>
              </a:rPr>
              <a:t> existente para el seguimiento (Observatorio de Igualdad de Género, Conferencia Regional de la Mujer, Conferencia Estadística de las Américas, Foro de los Países de América Latina y el Caribe sobre el Desarrollo Sostenible).</a:t>
            </a:r>
            <a:endParaRPr lang="es-ES" b="1" dirty="0"/>
          </a:p>
        </p:txBody>
      </p:sp>
      <p:sp>
        <p:nvSpPr>
          <p:cNvPr id="4" name="Slide Number Placeholder 3"/>
          <p:cNvSpPr>
            <a:spLocks noGrp="1"/>
          </p:cNvSpPr>
          <p:nvPr>
            <p:ph type="sldNum" sz="quarter" idx="10"/>
          </p:nvPr>
        </p:nvSpPr>
        <p:spPr/>
        <p:txBody>
          <a:bodyPr/>
          <a:lstStyle/>
          <a:p>
            <a:pPr>
              <a:defRPr/>
            </a:pPr>
            <a:fld id="{8D1A3BEB-F9C8-4AEF-AD39-D65D159D5FCF}"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Interior ESP"/>
          <p:cNvPicPr>
            <a:picLocks noChangeAspect="1" noChangeArrowheads="1"/>
          </p:cNvPicPr>
          <p:nvPr/>
        </p:nvPicPr>
        <p:blipFill>
          <a:blip r:embed="rId13" cstate="print"/>
          <a:srcRect/>
          <a:stretch>
            <a:fillRect/>
          </a:stretch>
        </p:blipFill>
        <p:spPr bwMode="auto">
          <a:xfrm>
            <a:off x="0" y="0"/>
            <a:ext cx="841375" cy="6881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Cierre ESP"/>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ortada ESP"/>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Interior ESP"/>
          <p:cNvPicPr>
            <a:picLocks noChangeAspect="1" noChangeArrowheads="1"/>
          </p:cNvPicPr>
          <p:nvPr userDrawn="1"/>
        </p:nvPicPr>
        <p:blipFill>
          <a:blip r:embed="rId13" cstate="print"/>
          <a:srcRect/>
          <a:stretch>
            <a:fillRect/>
          </a:stretch>
        </p:blipFill>
        <p:spPr bwMode="auto">
          <a:xfrm>
            <a:off x="0" y="0"/>
            <a:ext cx="841375" cy="6881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Portada ESP"/>
          <p:cNvPicPr>
            <a:picLocks noChangeAspect="1" noChangeArrowheads="1"/>
          </p:cNvPicPr>
          <p:nvPr/>
        </p:nvPicPr>
        <p:blipFill>
          <a:blip r:embed="rId2" cstate="print"/>
          <a:srcRect/>
          <a:stretch>
            <a:fillRect/>
          </a:stretch>
        </p:blipFill>
        <p:spPr bwMode="auto">
          <a:xfrm>
            <a:off x="0" y="-533400"/>
            <a:ext cx="9144000" cy="6858000"/>
          </a:xfrm>
          <a:prstGeom prst="rect">
            <a:avLst/>
          </a:prstGeom>
          <a:noFill/>
          <a:ln w="9525">
            <a:noFill/>
            <a:miter lim="800000"/>
            <a:headEnd/>
            <a:tailEnd/>
          </a:ln>
        </p:spPr>
      </p:pic>
      <p:sp>
        <p:nvSpPr>
          <p:cNvPr id="5" name="Rectangle 8"/>
          <p:cNvSpPr>
            <a:spLocks noChangeArrowheads="1"/>
          </p:cNvSpPr>
          <p:nvPr/>
        </p:nvSpPr>
        <p:spPr bwMode="auto">
          <a:xfrm>
            <a:off x="0" y="5543550"/>
            <a:ext cx="3048000" cy="560153"/>
          </a:xfrm>
          <a:prstGeom prst="rect">
            <a:avLst/>
          </a:prstGeom>
          <a:noFill/>
          <a:ln w="9525">
            <a:noFill/>
            <a:miter lim="800000"/>
            <a:headEnd/>
            <a:tailEnd/>
          </a:ln>
        </p:spPr>
        <p:txBody>
          <a:bodyPr>
            <a:spAutoFit/>
          </a:bodyPr>
          <a:lstStyle/>
          <a:p>
            <a:pPr algn="ctr" eaLnBrk="0" hangingPunct="0">
              <a:lnSpc>
                <a:spcPct val="80000"/>
              </a:lnSpc>
              <a:spcBef>
                <a:spcPct val="20000"/>
              </a:spcBef>
              <a:buSzPct val="70000"/>
              <a:buFont typeface="Wingdings" pitchFamily="2" charset="2"/>
              <a:buNone/>
            </a:pPr>
            <a:r>
              <a:rPr lang="es-ES" b="1" dirty="0" smtClean="0">
                <a:solidFill>
                  <a:schemeClr val="bg1"/>
                </a:solidFill>
              </a:rPr>
              <a:t>Lucía </a:t>
            </a:r>
            <a:r>
              <a:rPr lang="es-ES" b="1" dirty="0" err="1" smtClean="0">
                <a:solidFill>
                  <a:schemeClr val="bg1"/>
                </a:solidFill>
              </a:rPr>
              <a:t>Scuro</a:t>
            </a:r>
            <a:r>
              <a:rPr lang="es-ES" b="1" dirty="0" smtClean="0">
                <a:solidFill>
                  <a:schemeClr val="bg1"/>
                </a:solidFill>
              </a:rPr>
              <a:t> </a:t>
            </a:r>
            <a:r>
              <a:rPr lang="es-ES" b="1" dirty="0" err="1" smtClean="0">
                <a:solidFill>
                  <a:schemeClr val="bg1"/>
                </a:solidFill>
              </a:rPr>
              <a:t>Somma</a:t>
            </a:r>
            <a:endParaRPr lang="es-ES" sz="1600" dirty="0">
              <a:solidFill>
                <a:schemeClr val="bg1"/>
              </a:solidFill>
            </a:endParaRPr>
          </a:p>
          <a:p>
            <a:pPr algn="ctr" eaLnBrk="0" hangingPunct="0">
              <a:lnSpc>
                <a:spcPct val="80000"/>
              </a:lnSpc>
              <a:spcBef>
                <a:spcPct val="20000"/>
              </a:spcBef>
              <a:buSzPct val="70000"/>
              <a:buFont typeface="Wingdings" pitchFamily="2" charset="2"/>
              <a:buNone/>
            </a:pPr>
            <a:r>
              <a:rPr lang="es-ES" sz="1600" dirty="0" err="1" smtClean="0">
                <a:solidFill>
                  <a:schemeClr val="bg1"/>
                </a:solidFill>
              </a:rPr>
              <a:t>Gender</a:t>
            </a:r>
            <a:r>
              <a:rPr lang="es-ES" sz="1600" dirty="0" smtClean="0">
                <a:solidFill>
                  <a:schemeClr val="bg1"/>
                </a:solidFill>
              </a:rPr>
              <a:t> </a:t>
            </a:r>
            <a:r>
              <a:rPr lang="es-ES" sz="1600" dirty="0" err="1" smtClean="0">
                <a:solidFill>
                  <a:schemeClr val="bg1"/>
                </a:solidFill>
              </a:rPr>
              <a:t>Affairs</a:t>
            </a:r>
            <a:r>
              <a:rPr lang="es-ES" sz="1600" dirty="0" smtClean="0">
                <a:solidFill>
                  <a:schemeClr val="bg1"/>
                </a:solidFill>
              </a:rPr>
              <a:t> </a:t>
            </a:r>
            <a:r>
              <a:rPr lang="es-ES" sz="1600" dirty="0" err="1" smtClean="0">
                <a:solidFill>
                  <a:schemeClr val="bg1"/>
                </a:solidFill>
              </a:rPr>
              <a:t>Division</a:t>
            </a:r>
            <a:endParaRPr lang="es-ES" sz="1600" dirty="0">
              <a:solidFill>
                <a:schemeClr val="bg1"/>
              </a:solidFill>
            </a:endParaRPr>
          </a:p>
        </p:txBody>
      </p:sp>
      <p:sp>
        <p:nvSpPr>
          <p:cNvPr id="6" name="Rectangle 9"/>
          <p:cNvSpPr>
            <a:spLocks noChangeArrowheads="1"/>
          </p:cNvSpPr>
          <p:nvPr/>
        </p:nvSpPr>
        <p:spPr bwMode="auto">
          <a:xfrm>
            <a:off x="533400" y="381000"/>
            <a:ext cx="8229600" cy="2246769"/>
          </a:xfrm>
          <a:prstGeom prst="rect">
            <a:avLst/>
          </a:prstGeom>
          <a:noFill/>
          <a:ln w="9525">
            <a:noFill/>
            <a:miter lim="800000"/>
            <a:headEnd/>
            <a:tailEnd/>
          </a:ln>
        </p:spPr>
        <p:txBody>
          <a:bodyPr wrap="square">
            <a:spAutoFit/>
          </a:bodyPr>
          <a:lstStyle/>
          <a:p>
            <a:pPr algn="ctr"/>
            <a:r>
              <a:rPr lang="en-US" sz="2800" b="1" smtClean="0">
                <a:solidFill>
                  <a:schemeClr val="bg1"/>
                </a:solidFill>
              </a:rPr>
              <a:t>How</a:t>
            </a:r>
            <a:r>
              <a:rPr lang="en-US" sz="2800" b="1" smtClean="0">
                <a:solidFill>
                  <a:schemeClr val="bg1"/>
                </a:solidFill>
              </a:rPr>
              <a:t> does ECLCA contribute to promote the articulated work between national gender machinaries and national statistics officies regarding data use for evidence-based policy </a:t>
            </a:r>
            <a:r>
              <a:rPr lang="en-US" sz="2800" b="1" smtClean="0">
                <a:solidFill>
                  <a:schemeClr val="bg1"/>
                </a:solidFill>
              </a:rPr>
              <a:t>making</a:t>
            </a:r>
            <a:endParaRPr lang="en-US" sz="2800" b="1">
              <a:solidFill>
                <a:schemeClr val="bg1"/>
              </a:solidFill>
            </a:endParaRPr>
          </a:p>
        </p:txBody>
      </p:sp>
      <p:sp>
        <p:nvSpPr>
          <p:cNvPr id="7" name="TextBox 6"/>
          <p:cNvSpPr txBox="1"/>
          <p:nvPr/>
        </p:nvSpPr>
        <p:spPr>
          <a:xfrm>
            <a:off x="3505200" y="4648200"/>
            <a:ext cx="5410200" cy="1200329"/>
          </a:xfrm>
          <a:prstGeom prst="rect">
            <a:avLst/>
          </a:prstGeom>
          <a:noFill/>
        </p:spPr>
        <p:txBody>
          <a:bodyPr wrap="square" rtlCol="0">
            <a:spAutoFit/>
          </a:bodyPr>
          <a:lstStyle/>
          <a:p>
            <a:pPr algn="ctr"/>
            <a:r>
              <a:rPr lang="en-US" sz="2400" b="1" dirty="0" smtClean="0">
                <a:solidFill>
                  <a:schemeClr val="bg1"/>
                </a:solidFill>
              </a:rPr>
              <a:t>Women´s economic empowerment in the changing world of work.</a:t>
            </a:r>
          </a:p>
          <a:p>
            <a:pPr algn="ctr"/>
            <a:r>
              <a:rPr lang="en-US" sz="2400" b="1" dirty="0" smtClean="0">
                <a:solidFill>
                  <a:schemeClr val="bg1"/>
                </a:solidFill>
              </a:rPr>
              <a:t>CSW 61 – New York, March 2017</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cstate="print"/>
          <a:srcRect l="34855" t="20203" r="35801" b="12452"/>
          <a:stretch>
            <a:fillRect/>
          </a:stretch>
        </p:blipFill>
        <p:spPr bwMode="auto">
          <a:xfrm>
            <a:off x="914400" y="304800"/>
            <a:ext cx="3200400" cy="4129549"/>
          </a:xfrm>
          <a:prstGeom prst="rect">
            <a:avLst/>
          </a:prstGeom>
          <a:noFill/>
          <a:ln w="9525">
            <a:noFill/>
            <a:miter lim="800000"/>
            <a:headEnd/>
            <a:tailEnd/>
          </a:ln>
        </p:spPr>
      </p:pic>
      <p:pic>
        <p:nvPicPr>
          <p:cNvPr id="79875" name="Picture 1"/>
          <p:cNvPicPr>
            <a:picLocks noChangeAspect="1" noChangeArrowheads="1"/>
          </p:cNvPicPr>
          <p:nvPr/>
        </p:nvPicPr>
        <p:blipFill>
          <a:blip r:embed="rId3" cstate="print"/>
          <a:srcRect/>
          <a:stretch>
            <a:fillRect/>
          </a:stretch>
        </p:blipFill>
        <p:spPr bwMode="auto">
          <a:xfrm>
            <a:off x="3581400" y="2057400"/>
            <a:ext cx="6172200" cy="4140518"/>
          </a:xfrm>
          <a:prstGeom prst="rect">
            <a:avLst/>
          </a:prstGeom>
          <a:noFill/>
        </p:spPr>
      </p:pic>
      <p:sp>
        <p:nvSpPr>
          <p:cNvPr id="8" name="Rectangle 7"/>
          <p:cNvSpPr/>
          <p:nvPr/>
        </p:nvSpPr>
        <p:spPr>
          <a:xfrm>
            <a:off x="838200" y="6172200"/>
            <a:ext cx="8305800" cy="461665"/>
          </a:xfrm>
          <a:prstGeom prst="rect">
            <a:avLst/>
          </a:prstGeom>
        </p:spPr>
        <p:txBody>
          <a:bodyPr wrap="square">
            <a:spAutoFit/>
          </a:bodyPr>
          <a:lstStyle/>
          <a:p>
            <a:r>
              <a:rPr lang="es-CL" sz="1200" b="1" dirty="0" smtClean="0"/>
              <a:t>FUENTE: </a:t>
            </a:r>
            <a:r>
              <a:rPr lang="es-CL" sz="1200" dirty="0" smtClean="0"/>
              <a:t>Comisión Económica para América Latina y el Caribe (CEPAL), sobre la base de tabulaciones especiales de las encuestas de uso de tiempo</a:t>
            </a:r>
            <a:r>
              <a:rPr lang="es-CL" sz="1200" b="1" dirty="0" smtClean="0"/>
              <a:t> </a:t>
            </a:r>
            <a:endParaRPr lang="en-US" sz="1200" dirty="0"/>
          </a:p>
        </p:txBody>
      </p:sp>
      <p:sp>
        <p:nvSpPr>
          <p:cNvPr id="9" name="TextBox 8"/>
          <p:cNvSpPr txBox="1"/>
          <p:nvPr/>
        </p:nvSpPr>
        <p:spPr>
          <a:xfrm>
            <a:off x="4191000" y="762000"/>
            <a:ext cx="4953000" cy="923330"/>
          </a:xfrm>
          <a:prstGeom prst="rect">
            <a:avLst/>
          </a:prstGeom>
          <a:noFill/>
        </p:spPr>
        <p:txBody>
          <a:bodyPr wrap="square" rtlCol="0">
            <a:spAutoFit/>
          </a:bodyPr>
          <a:lstStyle/>
          <a:p>
            <a:pPr algn="ctr"/>
            <a:r>
              <a:rPr lang="en-US" b="1" smtClean="0">
                <a:solidFill>
                  <a:srgbClr val="2E3192"/>
                </a:solidFill>
              </a:rPr>
              <a:t>Indicator</a:t>
            </a:r>
            <a:r>
              <a:rPr lang="en-US" b="1" smtClean="0">
                <a:solidFill>
                  <a:srgbClr val="2E3192"/>
                </a:solidFill>
              </a:rPr>
              <a:t> 5.4.1 </a:t>
            </a:r>
            <a:r>
              <a:rPr lang="en-US" b="1" smtClean="0">
                <a:solidFill>
                  <a:srgbClr val="2E3192"/>
                </a:solidFill>
              </a:rPr>
              <a:t>(SDG):</a:t>
            </a:r>
            <a:endParaRPr lang="en-US" b="1" smtClean="0">
              <a:solidFill>
                <a:srgbClr val="2E3192"/>
              </a:solidFill>
            </a:endParaRPr>
          </a:p>
          <a:p>
            <a:pPr algn="ctr"/>
            <a:r>
              <a:rPr lang="en-US" b="1" smtClean="0">
                <a:solidFill>
                  <a:srgbClr val="2E3192"/>
                </a:solidFill>
              </a:rPr>
              <a:t> Percentage of time spent on unpaid domestic and care work by </a:t>
            </a:r>
            <a:r>
              <a:rPr lang="en-US" b="1" smtClean="0">
                <a:solidFill>
                  <a:srgbClr val="2E3192"/>
                </a:solidFill>
              </a:rPr>
              <a:t>sex</a:t>
            </a:r>
            <a:r>
              <a:rPr lang="en-US" b="1" smtClean="0">
                <a:solidFill>
                  <a:srgbClr val="2E3192"/>
                </a:solidFill>
              </a:rPr>
              <a:t>.</a:t>
            </a:r>
            <a:endParaRPr lang="en-US" b="1">
              <a:solidFill>
                <a:srgbClr val="2E319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8229600" cy="1143000"/>
          </a:xfrm>
        </p:spPr>
        <p:txBody>
          <a:bodyPr/>
          <a:lstStyle/>
          <a:p>
            <a:r>
              <a:rPr lang="en-GB" sz="2800" b="1" dirty="0" smtClean="0">
                <a:solidFill>
                  <a:srgbClr val="2D2D8A"/>
                </a:solidFill>
              </a:rPr>
              <a:t>Sustainable Development Goals and a </a:t>
            </a:r>
            <a:br>
              <a:rPr lang="en-GB" sz="2800" b="1" dirty="0" smtClean="0">
                <a:solidFill>
                  <a:srgbClr val="2D2D8A"/>
                </a:solidFill>
              </a:rPr>
            </a:br>
            <a:r>
              <a:rPr lang="en-GB" sz="2800" b="1" dirty="0" smtClean="0">
                <a:solidFill>
                  <a:srgbClr val="2D2D8A"/>
                </a:solidFill>
              </a:rPr>
              <a:t>regional perspective</a:t>
            </a:r>
          </a:p>
        </p:txBody>
      </p:sp>
      <p:sp>
        <p:nvSpPr>
          <p:cNvPr id="8" name="TextBox 7"/>
          <p:cNvSpPr txBox="1"/>
          <p:nvPr/>
        </p:nvSpPr>
        <p:spPr>
          <a:xfrm>
            <a:off x="1143000" y="5486400"/>
            <a:ext cx="7543800" cy="1200329"/>
          </a:xfrm>
          <a:prstGeom prst="rect">
            <a:avLst/>
          </a:prstGeom>
          <a:solidFill>
            <a:schemeClr val="accent3">
              <a:lumMod val="85000"/>
            </a:schemeClr>
          </a:solidFill>
        </p:spPr>
        <p:txBody>
          <a:bodyPr wrap="square" rtlCol="0">
            <a:spAutoFit/>
          </a:bodyPr>
          <a:lstStyle/>
          <a:p>
            <a:pPr algn="ctr"/>
            <a:r>
              <a:rPr lang="en-GB" sz="2400" b="1" dirty="0" smtClean="0"/>
              <a:t>Regional Gender Agenda: road map to overcome the implementation gaps of the SDGs at the regional level</a:t>
            </a:r>
            <a:endParaRPr lang="en-GB" sz="2400" b="1" dirty="0"/>
          </a:p>
        </p:txBody>
      </p:sp>
      <p:sp>
        <p:nvSpPr>
          <p:cNvPr id="10" name="Rounded Rectangle 9"/>
          <p:cNvSpPr/>
          <p:nvPr/>
        </p:nvSpPr>
        <p:spPr>
          <a:xfrm>
            <a:off x="990600" y="1295400"/>
            <a:ext cx="13716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SDG</a:t>
            </a:r>
            <a:endParaRPr lang="en-GB" b="1" dirty="0"/>
          </a:p>
        </p:txBody>
      </p:sp>
      <p:sp>
        <p:nvSpPr>
          <p:cNvPr id="11" name="Rounded Rectangle 10"/>
          <p:cNvSpPr/>
          <p:nvPr/>
        </p:nvSpPr>
        <p:spPr>
          <a:xfrm>
            <a:off x="1981200" y="3048000"/>
            <a:ext cx="18288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Goals</a:t>
            </a:r>
            <a:endParaRPr lang="en-GB" b="1" dirty="0"/>
          </a:p>
        </p:txBody>
      </p:sp>
      <p:sp>
        <p:nvSpPr>
          <p:cNvPr id="12" name="Rounded Rectangle 11"/>
          <p:cNvSpPr/>
          <p:nvPr/>
        </p:nvSpPr>
        <p:spPr>
          <a:xfrm>
            <a:off x="3200400" y="4495800"/>
            <a:ext cx="16002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Indicators</a:t>
            </a:r>
            <a:endParaRPr lang="en-GB" b="1" dirty="0"/>
          </a:p>
        </p:txBody>
      </p:sp>
      <p:sp>
        <p:nvSpPr>
          <p:cNvPr id="19" name="Bent-Up Arrow 18"/>
          <p:cNvSpPr/>
          <p:nvPr/>
        </p:nvSpPr>
        <p:spPr>
          <a:xfrm rot="5400000">
            <a:off x="1085850" y="2495550"/>
            <a:ext cx="990600" cy="571500"/>
          </a:xfrm>
          <a:prstGeom prst="ben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Bent-Up Arrow 19"/>
          <p:cNvSpPr/>
          <p:nvPr/>
        </p:nvSpPr>
        <p:spPr>
          <a:xfrm rot="5400000">
            <a:off x="2305050" y="4248150"/>
            <a:ext cx="990600" cy="571500"/>
          </a:xfrm>
          <a:prstGeom prst="ben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 name="Right Brace 22"/>
          <p:cNvSpPr/>
          <p:nvPr/>
        </p:nvSpPr>
        <p:spPr>
          <a:xfrm>
            <a:off x="2057400" y="2438400"/>
            <a:ext cx="228600" cy="457200"/>
          </a:xfrm>
          <a:prstGeom prst="rightBrace">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4" name="Right Brace 23"/>
          <p:cNvSpPr/>
          <p:nvPr/>
        </p:nvSpPr>
        <p:spPr>
          <a:xfrm>
            <a:off x="3810000" y="3962400"/>
            <a:ext cx="228600" cy="457200"/>
          </a:xfrm>
          <a:prstGeom prst="rightBrace">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25" name="TextBox 24"/>
          <p:cNvSpPr txBox="1"/>
          <p:nvPr/>
        </p:nvSpPr>
        <p:spPr>
          <a:xfrm>
            <a:off x="2514600" y="2438400"/>
            <a:ext cx="2438400" cy="369332"/>
          </a:xfrm>
          <a:prstGeom prst="rect">
            <a:avLst/>
          </a:prstGeom>
          <a:noFill/>
        </p:spPr>
        <p:txBody>
          <a:bodyPr wrap="square" rtlCol="0">
            <a:spAutoFit/>
          </a:bodyPr>
          <a:lstStyle/>
          <a:p>
            <a:r>
              <a:rPr lang="en-GB" b="1" dirty="0" smtClean="0">
                <a:solidFill>
                  <a:srgbClr val="C00000"/>
                </a:solidFill>
              </a:rPr>
              <a:t>Aspiration gap</a:t>
            </a:r>
            <a:endParaRPr lang="en-GB" b="1" dirty="0">
              <a:solidFill>
                <a:srgbClr val="C00000"/>
              </a:solidFill>
            </a:endParaRPr>
          </a:p>
        </p:txBody>
      </p:sp>
      <p:sp>
        <p:nvSpPr>
          <p:cNvPr id="26" name="TextBox 25"/>
          <p:cNvSpPr txBox="1"/>
          <p:nvPr/>
        </p:nvSpPr>
        <p:spPr>
          <a:xfrm>
            <a:off x="4267200" y="3962400"/>
            <a:ext cx="3429000" cy="369332"/>
          </a:xfrm>
          <a:prstGeom prst="rect">
            <a:avLst/>
          </a:prstGeom>
          <a:noFill/>
        </p:spPr>
        <p:txBody>
          <a:bodyPr wrap="square" rtlCol="0">
            <a:spAutoFit/>
          </a:bodyPr>
          <a:lstStyle/>
          <a:p>
            <a:r>
              <a:rPr lang="en-GB" b="1" dirty="0" smtClean="0">
                <a:solidFill>
                  <a:srgbClr val="C00000"/>
                </a:solidFill>
              </a:rPr>
              <a:t>Measurement gap</a:t>
            </a:r>
            <a:endParaRPr lang="en-GB" b="1" dirty="0">
              <a:solidFill>
                <a:srgbClr val="C00000"/>
              </a:solidFill>
            </a:endParaRPr>
          </a:p>
        </p:txBody>
      </p:sp>
      <p:sp>
        <p:nvSpPr>
          <p:cNvPr id="28" name="TextBox 27"/>
          <p:cNvSpPr txBox="1"/>
          <p:nvPr/>
        </p:nvSpPr>
        <p:spPr>
          <a:xfrm>
            <a:off x="3962400" y="3163669"/>
            <a:ext cx="4038600" cy="646331"/>
          </a:xfrm>
          <a:prstGeom prst="rect">
            <a:avLst/>
          </a:prstGeom>
          <a:noFill/>
        </p:spPr>
        <p:txBody>
          <a:bodyPr wrap="square" rtlCol="0">
            <a:spAutoFit/>
          </a:bodyPr>
          <a:lstStyle/>
          <a:p>
            <a:r>
              <a:rPr lang="en-GB" b="1" dirty="0" smtClean="0">
                <a:solidFill>
                  <a:srgbClr val="002060"/>
                </a:solidFill>
              </a:rPr>
              <a:t>5.b </a:t>
            </a:r>
            <a:r>
              <a:rPr lang="en-US" b="1" dirty="0" smtClean="0">
                <a:solidFill>
                  <a:srgbClr val="002060"/>
                </a:solidFill>
              </a:rPr>
              <a:t>Enhance the use of enabling technology, in particular ICT</a:t>
            </a:r>
            <a:endParaRPr lang="en-GB" dirty="0" smtClean="0"/>
          </a:p>
        </p:txBody>
      </p:sp>
      <p:sp>
        <p:nvSpPr>
          <p:cNvPr id="29" name="TextBox 28"/>
          <p:cNvSpPr txBox="1"/>
          <p:nvPr/>
        </p:nvSpPr>
        <p:spPr>
          <a:xfrm>
            <a:off x="2438400" y="1371600"/>
            <a:ext cx="6172200" cy="646331"/>
          </a:xfrm>
          <a:prstGeom prst="rect">
            <a:avLst/>
          </a:prstGeom>
          <a:noFill/>
        </p:spPr>
        <p:txBody>
          <a:bodyPr wrap="square" rtlCol="0">
            <a:spAutoFit/>
          </a:bodyPr>
          <a:lstStyle/>
          <a:p>
            <a:r>
              <a:rPr lang="en-GB" b="1" dirty="0" smtClean="0">
                <a:solidFill>
                  <a:srgbClr val="002060"/>
                </a:solidFill>
              </a:rPr>
              <a:t>5.  </a:t>
            </a:r>
            <a:r>
              <a:rPr lang="en-US" b="1" dirty="0" smtClean="0">
                <a:solidFill>
                  <a:srgbClr val="002060"/>
                </a:solidFill>
              </a:rPr>
              <a:t>Achieve gender equality and empower all women and girls </a:t>
            </a:r>
            <a:endParaRPr lang="en-GB" b="1" dirty="0">
              <a:solidFill>
                <a:srgbClr val="002060"/>
              </a:solidFill>
            </a:endParaRPr>
          </a:p>
        </p:txBody>
      </p:sp>
      <p:sp>
        <p:nvSpPr>
          <p:cNvPr id="30" name="TextBox 29"/>
          <p:cNvSpPr txBox="1"/>
          <p:nvPr/>
        </p:nvSpPr>
        <p:spPr>
          <a:xfrm>
            <a:off x="4953000" y="4572001"/>
            <a:ext cx="4038600" cy="646331"/>
          </a:xfrm>
          <a:prstGeom prst="rect">
            <a:avLst/>
          </a:prstGeom>
          <a:noFill/>
        </p:spPr>
        <p:txBody>
          <a:bodyPr wrap="square" rtlCol="0">
            <a:spAutoFit/>
          </a:bodyPr>
          <a:lstStyle/>
          <a:p>
            <a:r>
              <a:rPr lang="en-GB" b="1" dirty="0" smtClean="0">
                <a:solidFill>
                  <a:srgbClr val="002060"/>
                </a:solidFill>
              </a:rPr>
              <a:t>5.b.1 </a:t>
            </a:r>
            <a:r>
              <a:rPr lang="en-US" b="1" dirty="0" smtClean="0">
                <a:solidFill>
                  <a:srgbClr val="002060"/>
                </a:solidFill>
              </a:rPr>
              <a:t>Proportion of individuals who own a mobile telephone, by sex</a:t>
            </a:r>
            <a:endParaRPr lang="en-GB" b="1"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27384"/>
            <a:ext cx="9677400" cy="584775"/>
          </a:xfrm>
          <a:prstGeom prst="rect">
            <a:avLst/>
          </a:prstGeom>
          <a:noFill/>
        </p:spPr>
        <p:txBody>
          <a:bodyPr wrap="square" rtlCol="0">
            <a:spAutoFit/>
          </a:bodyPr>
          <a:lstStyle/>
          <a:p>
            <a:pPr algn="ctr"/>
            <a:r>
              <a:rPr lang="es-ES" sz="1600" b="1" dirty="0" smtClean="0"/>
              <a:t>	</a:t>
            </a:r>
            <a:r>
              <a:rPr lang="es-ES" sz="1600" b="1" dirty="0" err="1" smtClean="0">
                <a:solidFill>
                  <a:srgbClr val="2E3192"/>
                </a:solidFill>
              </a:rPr>
              <a:t>Proposal</a:t>
            </a:r>
            <a:r>
              <a:rPr lang="es-ES" sz="1600" b="1" dirty="0" smtClean="0">
                <a:solidFill>
                  <a:srgbClr val="2E3192"/>
                </a:solidFill>
              </a:rPr>
              <a:t> </a:t>
            </a:r>
            <a:r>
              <a:rPr lang="es-ES" sz="1600" b="1" dirty="0" err="1" smtClean="0">
                <a:solidFill>
                  <a:srgbClr val="2E3192"/>
                </a:solidFill>
              </a:rPr>
              <a:t>for</a:t>
            </a:r>
            <a:r>
              <a:rPr lang="es-ES" sz="1600" b="1" dirty="0" smtClean="0">
                <a:solidFill>
                  <a:srgbClr val="2E3192"/>
                </a:solidFill>
              </a:rPr>
              <a:t> </a:t>
            </a:r>
            <a:r>
              <a:rPr lang="es-ES" sz="1600" b="1" dirty="0" err="1" smtClean="0">
                <a:solidFill>
                  <a:srgbClr val="2E3192"/>
                </a:solidFill>
              </a:rPr>
              <a:t>mainstreaming</a:t>
            </a:r>
            <a:r>
              <a:rPr lang="es-ES" sz="1600" b="1" dirty="0" smtClean="0">
                <a:solidFill>
                  <a:srgbClr val="2E3192"/>
                </a:solidFill>
              </a:rPr>
              <a:t> DAG-CEPAL : </a:t>
            </a:r>
          </a:p>
          <a:p>
            <a:pPr algn="ctr"/>
            <a:r>
              <a:rPr lang="es-ES" sz="1600" b="1" dirty="0" err="1" smtClean="0">
                <a:solidFill>
                  <a:srgbClr val="2E3192"/>
                </a:solidFill>
                <a:latin typeface="+mj-lt"/>
                <a:ea typeface="+mj-ea"/>
                <a:cs typeface="+mj-cs"/>
              </a:rPr>
              <a:t>Women’s</a:t>
            </a:r>
            <a:r>
              <a:rPr lang="es-ES" sz="1600" b="1" dirty="0" smtClean="0">
                <a:solidFill>
                  <a:srgbClr val="2E3192"/>
                </a:solidFill>
                <a:latin typeface="+mj-lt"/>
                <a:ea typeface="+mj-ea"/>
                <a:cs typeface="+mj-cs"/>
              </a:rPr>
              <a:t> </a:t>
            </a:r>
            <a:r>
              <a:rPr lang="es-ES" sz="1600" b="1" dirty="0" err="1" smtClean="0">
                <a:solidFill>
                  <a:srgbClr val="2E3192"/>
                </a:solidFill>
                <a:latin typeface="+mj-lt"/>
                <a:ea typeface="+mj-ea"/>
                <a:cs typeface="+mj-cs"/>
              </a:rPr>
              <a:t>rights</a:t>
            </a:r>
            <a:r>
              <a:rPr lang="es-ES" sz="1600" b="1" dirty="0" smtClean="0">
                <a:solidFill>
                  <a:srgbClr val="2E3192"/>
                </a:solidFill>
                <a:latin typeface="+mj-lt"/>
                <a:ea typeface="+mj-ea"/>
                <a:cs typeface="+mj-cs"/>
              </a:rPr>
              <a:t> and </a:t>
            </a:r>
            <a:r>
              <a:rPr lang="es-ES" sz="1600" b="1" dirty="0" err="1" smtClean="0">
                <a:solidFill>
                  <a:srgbClr val="2E3192"/>
                </a:solidFill>
                <a:latin typeface="+mj-lt"/>
                <a:ea typeface="+mj-ea"/>
                <a:cs typeface="+mj-cs"/>
              </a:rPr>
              <a:t>gender</a:t>
            </a:r>
            <a:r>
              <a:rPr lang="es-ES" sz="1600" b="1" dirty="0" smtClean="0">
                <a:solidFill>
                  <a:srgbClr val="2E3192"/>
                </a:solidFill>
                <a:latin typeface="+mj-lt"/>
                <a:ea typeface="+mj-ea"/>
                <a:cs typeface="+mj-cs"/>
              </a:rPr>
              <a:t> </a:t>
            </a:r>
            <a:r>
              <a:rPr lang="es-ES" sz="1600" b="1" dirty="0" err="1" smtClean="0">
                <a:solidFill>
                  <a:srgbClr val="2E3192"/>
                </a:solidFill>
                <a:latin typeface="+mj-lt"/>
                <a:ea typeface="+mj-ea"/>
                <a:cs typeface="+mj-cs"/>
              </a:rPr>
              <a:t>equality</a:t>
            </a:r>
            <a:r>
              <a:rPr lang="es-ES" sz="1600" b="1" dirty="0" smtClean="0">
                <a:solidFill>
                  <a:srgbClr val="2E3192"/>
                </a:solidFill>
                <a:latin typeface="+mj-lt"/>
                <a:ea typeface="+mj-ea"/>
                <a:cs typeface="+mj-cs"/>
              </a:rPr>
              <a:t> in </a:t>
            </a:r>
            <a:r>
              <a:rPr lang="es-ES" sz="1600" b="1" dirty="0" err="1" smtClean="0">
                <a:solidFill>
                  <a:srgbClr val="2E3192"/>
                </a:solidFill>
                <a:latin typeface="+mj-lt"/>
                <a:ea typeface="+mj-ea"/>
                <a:cs typeface="+mj-cs"/>
              </a:rPr>
              <a:t>the</a:t>
            </a:r>
            <a:r>
              <a:rPr lang="es-ES" sz="1600" b="1" dirty="0" smtClean="0">
                <a:solidFill>
                  <a:srgbClr val="2E3192"/>
                </a:solidFill>
                <a:latin typeface="+mj-lt"/>
                <a:ea typeface="+mj-ea"/>
                <a:cs typeface="+mj-cs"/>
              </a:rPr>
              <a:t> </a:t>
            </a:r>
            <a:r>
              <a:rPr lang="es-ES" sz="1600" b="1" dirty="0" err="1" smtClean="0">
                <a:solidFill>
                  <a:srgbClr val="2E3192"/>
                </a:solidFill>
                <a:latin typeface="+mj-lt"/>
                <a:ea typeface="+mj-ea"/>
                <a:cs typeface="+mj-cs"/>
              </a:rPr>
              <a:t>SDGs</a:t>
            </a:r>
            <a:r>
              <a:rPr lang="es-ES" sz="1600" b="1" dirty="0" smtClean="0">
                <a:solidFill>
                  <a:srgbClr val="2E3192"/>
                </a:solidFill>
                <a:latin typeface="+mj-lt"/>
                <a:ea typeface="+mj-ea"/>
                <a:cs typeface="+mj-cs"/>
              </a:rPr>
              <a:t> and </a:t>
            </a:r>
            <a:r>
              <a:rPr lang="es-ES" sz="1600" b="1" dirty="0" err="1" smtClean="0">
                <a:solidFill>
                  <a:srgbClr val="2E3192"/>
                </a:solidFill>
                <a:latin typeface="+mj-lt"/>
                <a:ea typeface="+mj-ea"/>
                <a:cs typeface="+mj-cs"/>
              </a:rPr>
              <a:t>their</a:t>
            </a:r>
            <a:r>
              <a:rPr lang="es-ES" sz="1600" b="1" dirty="0" smtClean="0">
                <a:solidFill>
                  <a:srgbClr val="2E3192"/>
                </a:solidFill>
                <a:latin typeface="+mj-lt"/>
                <a:ea typeface="+mj-ea"/>
                <a:cs typeface="+mj-cs"/>
              </a:rPr>
              <a:t> targets</a:t>
            </a:r>
            <a:endParaRPr lang="es-ES" sz="1200" b="1" dirty="0">
              <a:solidFill>
                <a:srgbClr val="2E3192"/>
              </a:solidFill>
              <a:latin typeface="+mj-lt"/>
              <a:ea typeface="+mj-ea"/>
              <a:cs typeface="+mj-cs"/>
            </a:endParaRPr>
          </a:p>
        </p:txBody>
      </p:sp>
      <p:pic>
        <p:nvPicPr>
          <p:cNvPr id="6151" name="Picture 7"/>
          <p:cNvPicPr>
            <a:picLocks noChangeAspect="1" noChangeArrowheads="1"/>
          </p:cNvPicPr>
          <p:nvPr/>
        </p:nvPicPr>
        <p:blipFill>
          <a:blip r:embed="rId2" cstate="print"/>
          <a:srcRect/>
          <a:stretch>
            <a:fillRect/>
          </a:stretch>
        </p:blipFill>
        <p:spPr bwMode="auto">
          <a:xfrm>
            <a:off x="859220" y="523875"/>
            <a:ext cx="8271369" cy="5572125"/>
          </a:xfrm>
          <a:prstGeom prst="rect">
            <a:avLst/>
          </a:prstGeom>
          <a:noFill/>
          <a:ln w="9525">
            <a:noFill/>
            <a:miter lim="800000"/>
            <a:headEnd/>
            <a:tailEnd/>
          </a:ln>
        </p:spPr>
      </p:pic>
      <p:pic>
        <p:nvPicPr>
          <p:cNvPr id="6152" name="Picture 8"/>
          <p:cNvPicPr>
            <a:picLocks noChangeAspect="1" noChangeArrowheads="1"/>
          </p:cNvPicPr>
          <p:nvPr/>
        </p:nvPicPr>
        <p:blipFill>
          <a:blip r:embed="rId3" cstate="print"/>
          <a:srcRect/>
          <a:stretch>
            <a:fillRect/>
          </a:stretch>
        </p:blipFill>
        <p:spPr bwMode="auto">
          <a:xfrm>
            <a:off x="914400" y="6079495"/>
            <a:ext cx="8077200" cy="788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p:cNvSpPr txBox="1">
            <a:spLocks/>
          </p:cNvSpPr>
          <p:nvPr/>
        </p:nvSpPr>
        <p:spPr>
          <a:xfrm>
            <a:off x="1219200" y="3380656"/>
            <a:ext cx="7467600" cy="1877144"/>
          </a:xfrm>
          <a:prstGeom prst="rect">
            <a:avLst/>
          </a:prstGeom>
          <a:solidFill>
            <a:schemeClr val="accent6">
              <a:lumMod val="20000"/>
              <a:lumOff val="80000"/>
            </a:schemeClr>
          </a:solidFill>
          <a:ln>
            <a:noFill/>
          </a:ln>
          <a:effectLst>
            <a:outerShdw blurRad="63500" sx="102000" sy="102000" algn="ctr" rotWithShape="0">
              <a:prstClr val="black">
                <a:alpha val="40000"/>
              </a:prstClr>
            </a:outerShdw>
          </a:effectLst>
        </p:spPr>
        <p:txBody>
          <a:bodyPr anchor="ctr"/>
          <a:lstStyle/>
          <a:p>
            <a:pPr marL="4763" marR="0" lvl="0" indent="-4763" algn="ctr" defTabSz="914400" rtl="0" eaLnBrk="1" fontAlgn="auto" latinLnBrk="0" hangingPunct="1">
              <a:lnSpc>
                <a:spcPct val="100000"/>
              </a:lnSpc>
              <a:spcBef>
                <a:spcPct val="20000"/>
              </a:spcBef>
              <a:spcAft>
                <a:spcPts val="0"/>
              </a:spcAft>
              <a:buClrTx/>
              <a:buSzTx/>
              <a:tabLst/>
              <a:defRPr/>
            </a:pPr>
            <a:r>
              <a:rPr lang="es-ES" sz="2400" b="1" i="1" dirty="0" err="1" smtClean="0">
                <a:latin typeface="Arial" pitchFamily="34" charset="0"/>
                <a:cs typeface="Arial" pitchFamily="34" charset="0"/>
              </a:rPr>
              <a:t>Without</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gender</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equality</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sustainable</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development</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is</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neither</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sustainable</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nor</a:t>
            </a:r>
            <a:r>
              <a:rPr lang="es-ES" sz="2400" b="1" i="1" dirty="0" smtClean="0">
                <a:latin typeface="Arial" pitchFamily="34" charset="0"/>
                <a:cs typeface="Arial" pitchFamily="34" charset="0"/>
              </a:rPr>
              <a:t> </a:t>
            </a:r>
            <a:r>
              <a:rPr lang="es-ES" sz="2400" b="1" i="1" dirty="0" err="1" smtClean="0">
                <a:latin typeface="Arial" pitchFamily="34" charset="0"/>
                <a:cs typeface="Arial" pitchFamily="34" charset="0"/>
              </a:rPr>
              <a:t>development</a:t>
            </a:r>
            <a:endParaRPr kumimoji="0" lang="es-ES" sz="2400" b="1" i="1" u="none" strike="noStrike" kern="1200" cap="none" spc="0" normalizeH="0" baseline="0" noProof="0" dirty="0">
              <a:ln>
                <a:noFill/>
              </a:ln>
              <a:effectLst/>
              <a:uLnTx/>
              <a:uFillTx/>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209800" y="1143000"/>
            <a:ext cx="5767389" cy="19224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81000"/>
            <a:ext cx="8820472" cy="1066800"/>
          </a:xfrm>
        </p:spPr>
        <p:txBody>
          <a:bodyPr>
            <a:noAutofit/>
          </a:bodyPr>
          <a:lstStyle/>
          <a:p>
            <a:r>
              <a:rPr lang="es-ES" sz="4000" b="1" dirty="0" smtClean="0">
                <a:solidFill>
                  <a:srgbClr val="2D2D8A"/>
                </a:solidFill>
              </a:rPr>
              <a:t>Regional </a:t>
            </a:r>
            <a:r>
              <a:rPr lang="es-ES" sz="4000" b="1" dirty="0" err="1" smtClean="0">
                <a:solidFill>
                  <a:srgbClr val="2D2D8A"/>
                </a:solidFill>
              </a:rPr>
              <a:t>Gender</a:t>
            </a:r>
            <a:r>
              <a:rPr lang="es-ES" sz="4000" b="1" dirty="0" smtClean="0">
                <a:solidFill>
                  <a:srgbClr val="2D2D8A"/>
                </a:solidFill>
              </a:rPr>
              <a:t> Agenda</a:t>
            </a:r>
            <a:endParaRPr lang="es-ES" sz="4000" b="1" dirty="0">
              <a:solidFill>
                <a:srgbClr val="2D2D8A"/>
              </a:solidFill>
            </a:endParaRPr>
          </a:p>
        </p:txBody>
      </p:sp>
      <p:sp>
        <p:nvSpPr>
          <p:cNvPr id="6" name="Content Placeholder 5"/>
          <p:cNvSpPr>
            <a:spLocks noGrp="1"/>
          </p:cNvSpPr>
          <p:nvPr>
            <p:ph sz="half" idx="2"/>
          </p:nvPr>
        </p:nvSpPr>
        <p:spPr>
          <a:xfrm>
            <a:off x="3581400" y="1143000"/>
            <a:ext cx="5410944" cy="5562600"/>
          </a:xfrm>
        </p:spPr>
        <p:txBody>
          <a:bodyPr>
            <a:normAutofit fontScale="92500" lnSpcReduction="20000"/>
          </a:bodyPr>
          <a:lstStyle/>
          <a:p>
            <a:pPr marL="342900" lvl="1" indent="-342900">
              <a:buNone/>
            </a:pPr>
            <a:r>
              <a:rPr lang="en-GB" sz="3200" dirty="0" smtClean="0"/>
              <a:t>	</a:t>
            </a:r>
            <a:r>
              <a:rPr lang="en-GB" dirty="0" smtClean="0"/>
              <a:t>The Regional Gender Agenda is a road-map to achieving the Agenda for Sustainable Development by 2030 from the perspective of gender equality, autonomy, and the rights of women. </a:t>
            </a:r>
          </a:p>
          <a:p>
            <a:pPr marL="342900" lvl="1" indent="-342900">
              <a:buNone/>
            </a:pPr>
            <a:endParaRPr lang="en-GB" sz="2000" dirty="0" smtClean="0"/>
          </a:p>
          <a:p>
            <a:pPr>
              <a:buNone/>
            </a:pPr>
            <a:r>
              <a:rPr lang="en-GB" i="1" dirty="0" smtClean="0">
                <a:solidFill>
                  <a:srgbClr val="002060"/>
                </a:solidFill>
              </a:rPr>
              <a:t>	“The commitments of the governments of Latin America and the Caribbean </a:t>
            </a:r>
            <a:r>
              <a:rPr lang="en-GB" sz="2600" i="1" dirty="0" smtClean="0">
                <a:solidFill>
                  <a:srgbClr val="002060"/>
                </a:solidFill>
              </a:rPr>
              <a:t>on women’s rights and autonomy, and gender equality, were passed in the twelve meetings of the Regional Conference on Women in Latin America and the Caribbean, from the 1</a:t>
            </a:r>
            <a:r>
              <a:rPr lang="en-GB" sz="2600" i="1" baseline="30000" dirty="0" smtClean="0">
                <a:solidFill>
                  <a:srgbClr val="002060"/>
                </a:solidFill>
              </a:rPr>
              <a:t>st</a:t>
            </a:r>
            <a:r>
              <a:rPr lang="en-GB" sz="2600" i="1" dirty="0" smtClean="0">
                <a:solidFill>
                  <a:srgbClr val="002060"/>
                </a:solidFill>
              </a:rPr>
              <a:t> Conference in Havana (1977) to the 12</a:t>
            </a:r>
            <a:r>
              <a:rPr lang="en-GB" sz="2600" i="1" baseline="30000" dirty="0" smtClean="0">
                <a:solidFill>
                  <a:srgbClr val="002060"/>
                </a:solidFill>
              </a:rPr>
              <a:t>th</a:t>
            </a:r>
            <a:r>
              <a:rPr lang="en-GB" sz="2600" i="1" dirty="0" smtClean="0">
                <a:solidFill>
                  <a:srgbClr val="002060"/>
                </a:solidFill>
              </a:rPr>
              <a:t> Conference in Santo Domingo (2013)”.</a:t>
            </a:r>
          </a:p>
          <a:p>
            <a:pPr>
              <a:buNone/>
            </a:pPr>
            <a:endParaRPr lang="en-GB" dirty="0"/>
          </a:p>
        </p:txBody>
      </p:sp>
      <p:pic>
        <p:nvPicPr>
          <p:cNvPr id="5" name="Picture 4"/>
          <p:cNvPicPr/>
          <p:nvPr/>
        </p:nvPicPr>
        <p:blipFill>
          <a:blip r:embed="rId3" cstate="print"/>
          <a:srcRect l="18880" t="18154" r="60443" b="34603"/>
          <a:stretch>
            <a:fillRect/>
          </a:stretch>
        </p:blipFill>
        <p:spPr bwMode="auto">
          <a:xfrm>
            <a:off x="1066800" y="1676400"/>
            <a:ext cx="2743200" cy="3733800"/>
          </a:xfrm>
          <a:prstGeom prst="rect">
            <a:avLst/>
          </a:prstGeom>
          <a:noFill/>
          <a:ln w="9525">
            <a:noFill/>
            <a:miter lim="800000"/>
            <a:headEnd/>
            <a:tailEnd/>
          </a:ln>
        </p:spPr>
      </p:pic>
    </p:spTree>
    <p:extLst>
      <p:ext uri="{BB962C8B-B14F-4D97-AF65-F5344CB8AC3E}">
        <p14:creationId xmlns="" xmlns:p14="http://schemas.microsoft.com/office/powerpoint/2010/main" val="396212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6"/>
          <p:cNvSpPr>
            <a:spLocks noGrp="1"/>
          </p:cNvSpPr>
          <p:nvPr>
            <p:ph idx="1"/>
          </p:nvPr>
        </p:nvSpPr>
        <p:spPr>
          <a:xfrm>
            <a:off x="990600" y="2514600"/>
            <a:ext cx="8001000" cy="3810000"/>
          </a:xfrm>
          <a:solidFill>
            <a:srgbClr val="DCE6F2">
              <a:alpha val="18039"/>
            </a:srgbClr>
          </a:solidFill>
        </p:spPr>
        <p:txBody>
          <a:bodyPr/>
          <a:lstStyle/>
          <a:p>
            <a:pPr marL="0" lvl="0" indent="0" algn="ctr">
              <a:buNone/>
              <a:defRPr/>
            </a:pPr>
            <a:endParaRPr lang="en-GB" sz="2000" smtClean="0">
              <a:solidFill>
                <a:schemeClr val="tx2"/>
              </a:solidFill>
              <a:cs typeface="Arial" pitchFamily="34" charset="0"/>
            </a:endParaRPr>
          </a:p>
          <a:p>
            <a:pPr marL="0" lvl="0" indent="0" algn="ctr">
              <a:buNone/>
              <a:defRPr/>
            </a:pPr>
            <a:endParaRPr lang="en-GB" sz="2000" smtClean="0">
              <a:solidFill>
                <a:schemeClr val="tx2"/>
              </a:solidFill>
              <a:cs typeface="Arial" pitchFamily="34" charset="0"/>
            </a:endParaRPr>
          </a:p>
          <a:p>
            <a:pPr marL="0" lvl="0" indent="0" algn="ctr">
              <a:buNone/>
              <a:defRPr/>
            </a:pPr>
            <a:r>
              <a:rPr lang="en-GB" sz="2000" smtClean="0">
                <a:solidFill>
                  <a:schemeClr val="tx2"/>
                </a:solidFill>
                <a:cs typeface="Arial" pitchFamily="34" charset="0"/>
              </a:rPr>
              <a:t>Process of the construction of a gender equality agenda in Latin America and the Caribbean</a:t>
            </a:r>
          </a:p>
          <a:p>
            <a:pPr marL="0" indent="0" algn="ctr">
              <a:buNone/>
              <a:defRPr/>
            </a:pPr>
            <a:r>
              <a:rPr lang="en-GB" sz="2000" b="1" smtClean="0">
                <a:solidFill>
                  <a:schemeClr val="tx2"/>
                </a:solidFill>
                <a:cs typeface="Arial" pitchFamily="34" charset="0"/>
              </a:rPr>
              <a:t>Perspective centred on the ownership of rights and autonomy</a:t>
            </a:r>
          </a:p>
        </p:txBody>
      </p:sp>
      <p:sp>
        <p:nvSpPr>
          <p:cNvPr id="6" name="Title 5"/>
          <p:cNvSpPr>
            <a:spLocks noGrp="1"/>
          </p:cNvSpPr>
          <p:nvPr>
            <p:ph type="title"/>
          </p:nvPr>
        </p:nvSpPr>
        <p:spPr>
          <a:xfrm>
            <a:off x="685800" y="258762"/>
            <a:ext cx="8229600" cy="960438"/>
          </a:xfrm>
        </p:spPr>
        <p:txBody>
          <a:bodyPr/>
          <a:lstStyle/>
          <a:p>
            <a:r>
              <a:rPr lang="en-GB" b="1" smtClean="0">
                <a:solidFill>
                  <a:srgbClr val="003399"/>
                </a:solidFill>
                <a:latin typeface="Arial" pitchFamily="34" charset="0"/>
                <a:cs typeface="Arial" pitchFamily="34" charset="0"/>
              </a:rPr>
              <a:t>Regional Gender Agenda</a:t>
            </a:r>
            <a:endParaRPr lang="en-GB"/>
          </a:p>
        </p:txBody>
      </p:sp>
      <p:sp>
        <p:nvSpPr>
          <p:cNvPr id="11" name="Right Arrow 10"/>
          <p:cNvSpPr/>
          <p:nvPr/>
        </p:nvSpPr>
        <p:spPr>
          <a:xfrm>
            <a:off x="990600" y="1371600"/>
            <a:ext cx="8153400" cy="1752600"/>
          </a:xfrm>
          <a:prstGeom prst="rightArrow">
            <a:avLst/>
          </a:prstGeom>
          <a:solidFill>
            <a:schemeClr val="tx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TextBox 11"/>
          <p:cNvSpPr txBox="1"/>
          <p:nvPr/>
        </p:nvSpPr>
        <p:spPr>
          <a:xfrm>
            <a:off x="1371600" y="1948934"/>
            <a:ext cx="1600200" cy="707886"/>
          </a:xfrm>
          <a:prstGeom prst="rect">
            <a:avLst/>
          </a:prstGeom>
          <a:noFill/>
        </p:spPr>
        <p:txBody>
          <a:bodyPr wrap="square" rtlCol="0">
            <a:spAutoFit/>
          </a:bodyPr>
          <a:lstStyle/>
          <a:p>
            <a:r>
              <a:rPr lang="es-ES" sz="2000" b="1" dirty="0" err="1" smtClean="0">
                <a:solidFill>
                  <a:schemeClr val="bg1"/>
                </a:solidFill>
              </a:rPr>
              <a:t>Havana</a:t>
            </a:r>
            <a:r>
              <a:rPr lang="es-ES" sz="2000" b="1" dirty="0" smtClean="0">
                <a:solidFill>
                  <a:schemeClr val="bg1"/>
                </a:solidFill>
              </a:rPr>
              <a:t> 1977</a:t>
            </a:r>
            <a:endParaRPr lang="es-ES" sz="2000" b="1" dirty="0">
              <a:solidFill>
                <a:schemeClr val="bg1"/>
              </a:solidFill>
            </a:endParaRPr>
          </a:p>
        </p:txBody>
      </p:sp>
      <p:sp>
        <p:nvSpPr>
          <p:cNvPr id="13" name="TextBox 12"/>
          <p:cNvSpPr txBox="1"/>
          <p:nvPr/>
        </p:nvSpPr>
        <p:spPr>
          <a:xfrm>
            <a:off x="3962400" y="1948934"/>
            <a:ext cx="1905000" cy="400110"/>
          </a:xfrm>
          <a:prstGeom prst="rect">
            <a:avLst/>
          </a:prstGeom>
          <a:noFill/>
        </p:spPr>
        <p:txBody>
          <a:bodyPr wrap="square" rtlCol="0">
            <a:spAutoFit/>
          </a:bodyPr>
          <a:lstStyle/>
          <a:p>
            <a:pPr algn="ctr"/>
            <a:r>
              <a:rPr lang="es-ES" sz="2000" b="1" dirty="0" smtClean="0">
                <a:solidFill>
                  <a:schemeClr val="bg1"/>
                </a:solidFill>
              </a:rPr>
              <a:t>12 </a:t>
            </a:r>
            <a:r>
              <a:rPr lang="es-ES" sz="2000" b="1" dirty="0" err="1" smtClean="0">
                <a:solidFill>
                  <a:schemeClr val="bg1"/>
                </a:solidFill>
              </a:rPr>
              <a:t>sessions</a:t>
            </a:r>
            <a:endParaRPr lang="es-ES" sz="2000" b="1" dirty="0">
              <a:solidFill>
                <a:schemeClr val="bg1"/>
              </a:solidFill>
            </a:endParaRPr>
          </a:p>
        </p:txBody>
      </p:sp>
      <p:sp>
        <p:nvSpPr>
          <p:cNvPr id="14" name="TextBox 13"/>
          <p:cNvSpPr txBox="1"/>
          <p:nvPr/>
        </p:nvSpPr>
        <p:spPr>
          <a:xfrm>
            <a:off x="6629400" y="1948934"/>
            <a:ext cx="2133600" cy="400110"/>
          </a:xfrm>
          <a:prstGeom prst="rect">
            <a:avLst/>
          </a:prstGeom>
          <a:noFill/>
        </p:spPr>
        <p:txBody>
          <a:bodyPr wrap="square" rtlCol="0">
            <a:spAutoFit/>
          </a:bodyPr>
          <a:lstStyle/>
          <a:p>
            <a:pPr algn="r"/>
            <a:r>
              <a:rPr lang="es-ES" sz="2000" b="1" dirty="0" smtClean="0">
                <a:solidFill>
                  <a:schemeClr val="bg1"/>
                </a:solidFill>
              </a:rPr>
              <a:t>Montevideo 2016</a:t>
            </a:r>
            <a:endParaRPr lang="es-ES" sz="2000" b="1" dirty="0">
              <a:solidFill>
                <a:schemeClr val="bg1"/>
              </a:solidFill>
            </a:endParaRPr>
          </a:p>
        </p:txBody>
      </p:sp>
      <p:sp>
        <p:nvSpPr>
          <p:cNvPr id="22" name="Rounded Rectangle 21"/>
          <p:cNvSpPr/>
          <p:nvPr/>
        </p:nvSpPr>
        <p:spPr>
          <a:xfrm>
            <a:off x="1524000" y="5105400"/>
            <a:ext cx="2133600" cy="762000"/>
          </a:xfrm>
          <a:prstGeom prst="roundRect">
            <a:avLst/>
          </a:prstGeom>
          <a:solidFill>
            <a:schemeClr val="accent1">
              <a:lumMod val="20000"/>
              <a:lumOff val="80000"/>
            </a:schemeClr>
          </a:solidFill>
          <a:effectLst/>
        </p:spPr>
        <p:style>
          <a:lnRef idx="1">
            <a:schemeClr val="dk1"/>
          </a:lnRef>
          <a:fillRef idx="2">
            <a:schemeClr val="dk1"/>
          </a:fillRef>
          <a:effectRef idx="1">
            <a:schemeClr val="dk1"/>
          </a:effectRef>
          <a:fontRef idx="minor">
            <a:schemeClr val="dk1"/>
          </a:fontRef>
        </p:style>
        <p:txBody>
          <a:bodyPr rtlCol="0" anchor="ctr"/>
          <a:lstStyle/>
          <a:p>
            <a:pPr algn="ctr"/>
            <a:r>
              <a:rPr lang="en-GB" b="1" smtClean="0">
                <a:solidFill>
                  <a:schemeClr val="tx2"/>
                </a:solidFill>
              </a:rPr>
              <a:t>Feminist Movement</a:t>
            </a:r>
            <a:endParaRPr lang="en-GB" b="1">
              <a:solidFill>
                <a:schemeClr val="tx2"/>
              </a:solidFill>
            </a:endParaRPr>
          </a:p>
        </p:txBody>
      </p:sp>
      <p:sp>
        <p:nvSpPr>
          <p:cNvPr id="23" name="Rounded Rectangle 22"/>
          <p:cNvSpPr/>
          <p:nvPr/>
        </p:nvSpPr>
        <p:spPr>
          <a:xfrm>
            <a:off x="3810000" y="5105400"/>
            <a:ext cx="1905000" cy="762000"/>
          </a:xfrm>
          <a:prstGeom prst="roundRect">
            <a:avLst/>
          </a:prstGeom>
          <a:solidFill>
            <a:schemeClr val="accent1">
              <a:lumMod val="20000"/>
              <a:lumOff val="80000"/>
            </a:schemeClr>
          </a:solidFill>
          <a:effectLst/>
        </p:spPr>
        <p:style>
          <a:lnRef idx="1">
            <a:schemeClr val="dk1"/>
          </a:lnRef>
          <a:fillRef idx="2">
            <a:schemeClr val="dk1"/>
          </a:fillRef>
          <a:effectRef idx="1">
            <a:schemeClr val="dk1"/>
          </a:effectRef>
          <a:fontRef idx="minor">
            <a:schemeClr val="dk1"/>
          </a:fontRef>
        </p:style>
        <p:txBody>
          <a:bodyPr rtlCol="0" anchor="ctr"/>
          <a:lstStyle/>
          <a:p>
            <a:pPr algn="ctr"/>
            <a:r>
              <a:rPr lang="en-GB" b="1" smtClean="0">
                <a:solidFill>
                  <a:schemeClr val="tx2"/>
                </a:solidFill>
              </a:rPr>
              <a:t>Governments</a:t>
            </a:r>
            <a:endParaRPr lang="en-GB" b="1">
              <a:solidFill>
                <a:schemeClr val="tx2"/>
              </a:solidFill>
            </a:endParaRPr>
          </a:p>
        </p:txBody>
      </p:sp>
      <p:sp>
        <p:nvSpPr>
          <p:cNvPr id="24" name="Rounded Rectangle 23"/>
          <p:cNvSpPr/>
          <p:nvPr/>
        </p:nvSpPr>
        <p:spPr>
          <a:xfrm>
            <a:off x="5867400" y="5105400"/>
            <a:ext cx="2438400" cy="762000"/>
          </a:xfrm>
          <a:prstGeom prst="roundRect">
            <a:avLst/>
          </a:prstGeom>
          <a:solidFill>
            <a:schemeClr val="accent1">
              <a:lumMod val="20000"/>
              <a:lumOff val="80000"/>
            </a:schemeClr>
          </a:solidFill>
          <a:effectLst/>
        </p:spPr>
        <p:style>
          <a:lnRef idx="1">
            <a:schemeClr val="dk1"/>
          </a:lnRef>
          <a:fillRef idx="2">
            <a:schemeClr val="dk1"/>
          </a:fillRef>
          <a:effectRef idx="1">
            <a:schemeClr val="dk1"/>
          </a:effectRef>
          <a:fontRef idx="minor">
            <a:schemeClr val="dk1"/>
          </a:fontRef>
        </p:style>
        <p:txBody>
          <a:bodyPr rtlCol="0" anchor="ctr"/>
          <a:lstStyle/>
          <a:p>
            <a:pPr algn="ctr"/>
            <a:r>
              <a:rPr lang="en-GB" b="1" smtClean="0">
                <a:solidFill>
                  <a:schemeClr val="tx2"/>
                </a:solidFill>
              </a:rPr>
              <a:t>International Organisations</a:t>
            </a:r>
          </a:p>
        </p:txBody>
      </p:sp>
      <p:sp>
        <p:nvSpPr>
          <p:cNvPr id="20" name="Down Arrow 19"/>
          <p:cNvSpPr/>
          <p:nvPr/>
        </p:nvSpPr>
        <p:spPr>
          <a:xfrm>
            <a:off x="4343400" y="4419600"/>
            <a:ext cx="990600" cy="609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400800" y="4419600"/>
            <a:ext cx="990600" cy="609600"/>
          </a:xfrm>
          <a:prstGeom prst="downArrow">
            <a:avLst>
              <a:gd name="adj1" fmla="val 50000"/>
              <a:gd name="adj2" fmla="val 724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2133600" y="4419600"/>
            <a:ext cx="914400" cy="685800"/>
          </a:xfrm>
          <a:prstGeom prst="downArrow">
            <a:avLst>
              <a:gd name="adj1" fmla="val 50000"/>
              <a:gd name="adj2"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l="36310" t="18750" r="37921" b="12500"/>
          <a:stretch>
            <a:fillRect/>
          </a:stretch>
        </p:blipFill>
        <p:spPr bwMode="auto">
          <a:xfrm>
            <a:off x="3276600" y="838200"/>
            <a:ext cx="3352800" cy="5029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914400" y="2362200"/>
            <a:ext cx="2362200" cy="3981446"/>
            <a:chOff x="320977" y="1065370"/>
            <a:chExt cx="1882643" cy="3761996"/>
          </a:xfrm>
        </p:grpSpPr>
        <p:sp>
          <p:nvSpPr>
            <p:cNvPr id="10" name="Rounded Rectangle 9"/>
            <p:cNvSpPr/>
            <p:nvPr/>
          </p:nvSpPr>
          <p:spPr>
            <a:xfrm>
              <a:off x="320977" y="1083366"/>
              <a:ext cx="1843830" cy="3744000"/>
            </a:xfrm>
            <a:prstGeom prst="roundRect">
              <a:avLst>
                <a:gd name="adj" fmla="val 10000"/>
              </a:avLst>
            </a:prstGeom>
            <a:ln>
              <a:solidFill>
                <a:srgbClr val="F9A618"/>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114300" lvl="1" indent="-114300" defTabSz="622300">
                <a:lnSpc>
                  <a:spcPct val="90000"/>
                </a:lnSpc>
                <a:spcAft>
                  <a:spcPct val="15000"/>
                </a:spcAft>
                <a:buChar char="••"/>
              </a:pPr>
              <a:r>
                <a:rPr lang="en-GB" b="1" dirty="0" smtClean="0"/>
                <a:t>Gender equality</a:t>
              </a:r>
            </a:p>
            <a:p>
              <a:pPr marL="114300" lvl="1" indent="-114300" defTabSz="622300">
                <a:lnSpc>
                  <a:spcPct val="90000"/>
                </a:lnSpc>
                <a:spcAft>
                  <a:spcPct val="15000"/>
                </a:spcAft>
                <a:buChar char="••"/>
              </a:pPr>
              <a:r>
                <a:rPr lang="en-GB" b="1" dirty="0" smtClean="0"/>
                <a:t>Women’s human rights</a:t>
              </a:r>
            </a:p>
            <a:p>
              <a:pPr marL="114300" lvl="1" indent="-114300" defTabSz="622300">
                <a:lnSpc>
                  <a:spcPct val="90000"/>
                </a:lnSpc>
                <a:spcAft>
                  <a:spcPct val="15000"/>
                </a:spcAft>
                <a:buChar char="••"/>
              </a:pPr>
              <a:r>
                <a:rPr lang="en-GB" b="1" dirty="0" err="1" smtClean="0"/>
                <a:t>Intersectionality</a:t>
              </a:r>
              <a:endParaRPr lang="en-GB" b="1" dirty="0" smtClean="0"/>
            </a:p>
            <a:p>
              <a:pPr marL="114300" lvl="1" indent="-114300" defTabSz="622300">
                <a:lnSpc>
                  <a:spcPct val="90000"/>
                </a:lnSpc>
                <a:spcAft>
                  <a:spcPct val="15000"/>
                </a:spcAft>
                <a:buChar char="••"/>
              </a:pPr>
              <a:r>
                <a:rPr lang="en-GB" b="1" dirty="0" smtClean="0">
                  <a:solidFill>
                    <a:schemeClr val="tx1"/>
                  </a:solidFill>
                </a:rPr>
                <a:t>Representative, participatory and secular democracy</a:t>
              </a:r>
            </a:p>
            <a:p>
              <a:pPr marL="114300" lvl="1" indent="-114300" defTabSz="622300">
                <a:lnSpc>
                  <a:spcPct val="90000"/>
                </a:lnSpc>
                <a:spcAft>
                  <a:spcPct val="15000"/>
                </a:spcAft>
                <a:buChar char="••"/>
              </a:pPr>
              <a:r>
                <a:rPr lang="en-GB" b="1" dirty="0" smtClean="0"/>
                <a:t>Sustainable and inclusive development</a:t>
              </a:r>
            </a:p>
            <a:p>
              <a:endParaRPr lang="es-CL" dirty="0"/>
            </a:p>
          </p:txBody>
        </p:sp>
        <p:sp>
          <p:nvSpPr>
            <p:cNvPr id="11" name="Rounded Rectangle 4"/>
            <p:cNvSpPr/>
            <p:nvPr/>
          </p:nvSpPr>
          <p:spPr>
            <a:xfrm>
              <a:off x="435711" y="1065370"/>
              <a:ext cx="1767909" cy="347399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endParaRPr lang="en-GB" b="1" kern="1200" dirty="0" smtClean="0"/>
            </a:p>
          </p:txBody>
        </p:sp>
      </p:grpSp>
      <p:grpSp>
        <p:nvGrpSpPr>
          <p:cNvPr id="9" name="Group 11"/>
          <p:cNvGrpSpPr/>
          <p:nvPr/>
        </p:nvGrpSpPr>
        <p:grpSpPr>
          <a:xfrm>
            <a:off x="3657600" y="2286000"/>
            <a:ext cx="2313500" cy="3962400"/>
            <a:chOff x="3343610" y="1011366"/>
            <a:chExt cx="1843830" cy="3744000"/>
          </a:xfrm>
        </p:grpSpPr>
        <p:sp>
          <p:nvSpPr>
            <p:cNvPr id="13" name="Rounded Rectangle 12"/>
            <p:cNvSpPr/>
            <p:nvPr/>
          </p:nvSpPr>
          <p:spPr>
            <a:xfrm>
              <a:off x="3343610" y="1011366"/>
              <a:ext cx="1843830" cy="3744000"/>
            </a:xfrm>
            <a:prstGeom prst="roundRect">
              <a:avLst>
                <a:gd name="adj" fmla="val 10000"/>
              </a:avLst>
            </a:prstGeom>
            <a:ln>
              <a:solidFill>
                <a:srgbClr val="B1D337"/>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3397614" y="1065370"/>
              <a:ext cx="1735822" cy="36359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b="1" kern="1200" dirty="0" smtClean="0"/>
                <a:t>Normative framework</a:t>
              </a:r>
            </a:p>
            <a:p>
              <a:pPr marL="114300" lvl="1" indent="-114300" algn="l" defTabSz="622300">
                <a:lnSpc>
                  <a:spcPct val="90000"/>
                </a:lnSpc>
                <a:spcBef>
                  <a:spcPct val="0"/>
                </a:spcBef>
                <a:spcAft>
                  <a:spcPct val="15000"/>
                </a:spcAft>
                <a:buChar char="••"/>
              </a:pPr>
              <a:r>
                <a:rPr lang="en-GB" b="1" kern="1200" dirty="0" err="1" smtClean="0"/>
                <a:t>Institutionality</a:t>
              </a:r>
              <a:endParaRPr lang="en-GB" b="1" kern="1200" dirty="0" smtClean="0"/>
            </a:p>
            <a:p>
              <a:pPr marL="114300" lvl="1" indent="-114300" algn="l" defTabSz="622300">
                <a:lnSpc>
                  <a:spcPct val="90000"/>
                </a:lnSpc>
                <a:spcBef>
                  <a:spcPct val="0"/>
                </a:spcBef>
                <a:spcAft>
                  <a:spcPct val="15000"/>
                </a:spcAft>
                <a:buChar char="••"/>
              </a:pPr>
              <a:r>
                <a:rPr lang="en-GB" b="1" kern="1200" dirty="0" smtClean="0"/>
                <a:t>Participation</a:t>
              </a:r>
            </a:p>
            <a:p>
              <a:pPr marL="114300" lvl="1" indent="-114300" algn="l" defTabSz="622300">
                <a:lnSpc>
                  <a:spcPct val="90000"/>
                </a:lnSpc>
                <a:spcBef>
                  <a:spcPct val="0"/>
                </a:spcBef>
                <a:spcAft>
                  <a:spcPct val="15000"/>
                </a:spcAft>
                <a:buChar char="••"/>
              </a:pPr>
              <a:r>
                <a:rPr lang="en-GB" b="1" kern="1200" dirty="0" smtClean="0"/>
                <a:t>Capacity </a:t>
              </a:r>
              <a:r>
                <a:rPr lang="en-GB" b="1" kern="1200" dirty="0" err="1" smtClean="0"/>
                <a:t>buliding</a:t>
              </a:r>
              <a:endParaRPr lang="en-GB" b="1" kern="1200" dirty="0" smtClean="0"/>
            </a:p>
            <a:p>
              <a:pPr marL="114300" lvl="1" indent="-114300" algn="l" defTabSz="622300">
                <a:lnSpc>
                  <a:spcPct val="90000"/>
                </a:lnSpc>
                <a:spcBef>
                  <a:spcPct val="0"/>
                </a:spcBef>
                <a:spcAft>
                  <a:spcPct val="15000"/>
                </a:spcAft>
                <a:buChar char="••"/>
              </a:pPr>
              <a:r>
                <a:rPr lang="en-GB" b="1" kern="1200" dirty="0" smtClean="0"/>
                <a:t>Finance</a:t>
              </a:r>
            </a:p>
            <a:p>
              <a:pPr marL="114300" lvl="1" indent="-114300" algn="l" defTabSz="622300">
                <a:lnSpc>
                  <a:spcPct val="90000"/>
                </a:lnSpc>
                <a:spcBef>
                  <a:spcPct val="0"/>
                </a:spcBef>
                <a:spcAft>
                  <a:spcPct val="15000"/>
                </a:spcAft>
                <a:buChar char="••"/>
              </a:pPr>
              <a:r>
                <a:rPr lang="en-GB" b="1" kern="1200" dirty="0" smtClean="0"/>
                <a:t>Communication</a:t>
              </a:r>
            </a:p>
            <a:p>
              <a:pPr marL="114300" lvl="1" indent="-114300" algn="l" defTabSz="622300">
                <a:lnSpc>
                  <a:spcPct val="90000"/>
                </a:lnSpc>
                <a:spcBef>
                  <a:spcPct val="0"/>
                </a:spcBef>
                <a:spcAft>
                  <a:spcPct val="15000"/>
                </a:spcAft>
                <a:buChar char="••"/>
              </a:pPr>
              <a:r>
                <a:rPr lang="en-GB" b="1" kern="1200" dirty="0" smtClean="0"/>
                <a:t>Technology</a:t>
              </a:r>
            </a:p>
            <a:p>
              <a:pPr marL="114300" lvl="1" indent="-114300" algn="l" defTabSz="622300">
                <a:lnSpc>
                  <a:spcPct val="90000"/>
                </a:lnSpc>
                <a:spcBef>
                  <a:spcPct val="0"/>
                </a:spcBef>
                <a:spcAft>
                  <a:spcPct val="15000"/>
                </a:spcAft>
                <a:buChar char="••"/>
              </a:pPr>
              <a:r>
                <a:rPr lang="en-GB" b="1" kern="1200" dirty="0" smtClean="0"/>
                <a:t>Information systems</a:t>
              </a:r>
            </a:p>
            <a:p>
              <a:pPr marL="114300" lvl="1" indent="-114300" algn="l" defTabSz="622300">
                <a:lnSpc>
                  <a:spcPct val="90000"/>
                </a:lnSpc>
                <a:spcBef>
                  <a:spcPct val="0"/>
                </a:spcBef>
                <a:spcAft>
                  <a:spcPct val="15000"/>
                </a:spcAft>
                <a:buChar char="••"/>
              </a:pPr>
              <a:r>
                <a:rPr lang="en-GB" b="1" kern="1200" dirty="0" smtClean="0"/>
                <a:t>Follow-up and accountability</a:t>
              </a:r>
            </a:p>
          </p:txBody>
        </p:sp>
      </p:grpSp>
      <p:grpSp>
        <p:nvGrpSpPr>
          <p:cNvPr id="12" name="Group 14"/>
          <p:cNvGrpSpPr/>
          <p:nvPr/>
        </p:nvGrpSpPr>
        <p:grpSpPr>
          <a:xfrm>
            <a:off x="6428303" y="2286000"/>
            <a:ext cx="2487099" cy="3962400"/>
            <a:chOff x="6305513" y="1011366"/>
            <a:chExt cx="1982186" cy="3744000"/>
          </a:xfrm>
        </p:grpSpPr>
        <p:sp>
          <p:nvSpPr>
            <p:cNvPr id="16" name="Rounded Rectangle 15"/>
            <p:cNvSpPr/>
            <p:nvPr/>
          </p:nvSpPr>
          <p:spPr>
            <a:xfrm>
              <a:off x="6305513" y="1011366"/>
              <a:ext cx="1843830" cy="3744000"/>
            </a:xfrm>
            <a:prstGeom prst="roundRect">
              <a:avLst>
                <a:gd name="adj" fmla="val 10000"/>
              </a:avLst>
            </a:prstGeom>
            <a:ln>
              <a:solidFill>
                <a:srgbClr val="1AACAC"/>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6359517" y="1065370"/>
              <a:ext cx="1928182" cy="363599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b="1" kern="1200" dirty="0" smtClean="0"/>
                <a:t>Right to a life free from violence and discrimination</a:t>
              </a:r>
            </a:p>
            <a:p>
              <a:pPr marL="114300" lvl="1" indent="-114300" algn="l" defTabSz="622300">
                <a:lnSpc>
                  <a:spcPct val="90000"/>
                </a:lnSpc>
                <a:spcBef>
                  <a:spcPct val="0"/>
                </a:spcBef>
                <a:spcAft>
                  <a:spcPct val="15000"/>
                </a:spcAft>
                <a:buChar char="••"/>
              </a:pPr>
              <a:r>
                <a:rPr lang="en-GB" b="1" kern="1200" dirty="0" smtClean="0"/>
                <a:t>Sexual and reproductive rights</a:t>
              </a:r>
            </a:p>
            <a:p>
              <a:pPr marL="114300" lvl="1" indent="-114300" algn="l" defTabSz="622300">
                <a:lnSpc>
                  <a:spcPct val="90000"/>
                </a:lnSpc>
                <a:spcBef>
                  <a:spcPct val="0"/>
                </a:spcBef>
                <a:spcAft>
                  <a:spcPct val="15000"/>
                </a:spcAft>
                <a:buChar char="••"/>
              </a:pPr>
              <a:r>
                <a:rPr lang="en-GB" b="1" kern="1200" dirty="0" smtClean="0"/>
                <a:t>Economic, social and cultural rights</a:t>
              </a:r>
            </a:p>
            <a:p>
              <a:pPr marL="114300" lvl="1" indent="-114300" algn="l" defTabSz="622300">
                <a:lnSpc>
                  <a:spcPct val="90000"/>
                </a:lnSpc>
                <a:spcBef>
                  <a:spcPct val="0"/>
                </a:spcBef>
                <a:spcAft>
                  <a:spcPct val="15000"/>
                </a:spcAft>
                <a:buChar char="••"/>
              </a:pPr>
              <a:r>
                <a:rPr lang="en-GB" b="1" kern="1200" dirty="0" smtClean="0"/>
                <a:t>Civil and political rights</a:t>
              </a:r>
            </a:p>
            <a:p>
              <a:pPr marL="114300" lvl="1" indent="-114300" algn="l" defTabSz="622300">
                <a:lnSpc>
                  <a:spcPct val="90000"/>
                </a:lnSpc>
                <a:spcBef>
                  <a:spcPct val="0"/>
                </a:spcBef>
                <a:spcAft>
                  <a:spcPct val="15000"/>
                </a:spcAft>
                <a:buChar char="••"/>
              </a:pPr>
              <a:r>
                <a:rPr lang="en-GB" b="1" kern="1200" dirty="0" smtClean="0"/>
                <a:t>Collective and environmental rights</a:t>
              </a:r>
              <a:endParaRPr lang="en-GB" b="1" kern="1200" dirty="0"/>
            </a:p>
          </p:txBody>
        </p:sp>
      </p:grpSp>
      <p:sp>
        <p:nvSpPr>
          <p:cNvPr id="2" name="Title 1"/>
          <p:cNvSpPr>
            <a:spLocks noGrp="1"/>
          </p:cNvSpPr>
          <p:nvPr>
            <p:ph type="title"/>
          </p:nvPr>
        </p:nvSpPr>
        <p:spPr>
          <a:xfrm>
            <a:off x="838200" y="152400"/>
            <a:ext cx="8305800" cy="1066800"/>
          </a:xfrm>
        </p:spPr>
        <p:txBody>
          <a:bodyPr>
            <a:noAutofit/>
          </a:bodyPr>
          <a:lstStyle/>
          <a:p>
            <a:r>
              <a:rPr lang="en-GB" sz="2800" smtClean="0"/>
              <a:t>Three categories of agreements based on the agreed language of the Regional Gender Agenda</a:t>
            </a:r>
          </a:p>
        </p:txBody>
      </p:sp>
      <p:sp>
        <p:nvSpPr>
          <p:cNvPr id="4" name="Right Arrow 3"/>
          <p:cNvSpPr/>
          <p:nvPr/>
        </p:nvSpPr>
        <p:spPr>
          <a:xfrm>
            <a:off x="2971800" y="1830258"/>
            <a:ext cx="609600" cy="334642"/>
          </a:xfrm>
          <a:prstGeom prst="rightArrow">
            <a:avLst>
              <a:gd name="adj1" fmla="val 60000"/>
              <a:gd name="adj2" fmla="val 50000"/>
            </a:avLst>
          </a:prstGeom>
          <a:solidFill>
            <a:srgbClr val="F9A618"/>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ight Arrow 4"/>
          <p:cNvSpPr/>
          <p:nvPr/>
        </p:nvSpPr>
        <p:spPr>
          <a:xfrm>
            <a:off x="5920128" y="1830258"/>
            <a:ext cx="355773" cy="334642"/>
          </a:xfrm>
          <a:prstGeom prst="righ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ounded Rectangle 5"/>
          <p:cNvSpPr/>
          <p:nvPr/>
        </p:nvSpPr>
        <p:spPr>
          <a:xfrm>
            <a:off x="3499093" y="1371600"/>
            <a:ext cx="2596907" cy="1023358"/>
          </a:xfrm>
          <a:prstGeom prst="roundRect">
            <a:avLst>
              <a:gd name="adj" fmla="val 10000"/>
            </a:avLst>
          </a:prstGeom>
          <a:solidFill>
            <a:srgbClr val="B1D33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91423" tIns="45712" rIns="91423" bIns="45712" anchor="ctr"/>
          <a:lstStyle/>
          <a:p>
            <a:pPr lvl="0"/>
            <a:r>
              <a:rPr lang="en-GB" sz="2000" b="1" smtClean="0">
                <a:solidFill>
                  <a:schemeClr val="tx1"/>
                </a:solidFill>
              </a:rPr>
              <a:t>Key concepts for implementation</a:t>
            </a:r>
            <a:endParaRPr lang="en-GB" sz="2000" b="1">
              <a:solidFill>
                <a:schemeClr val="tx1"/>
              </a:solidFill>
            </a:endParaRPr>
          </a:p>
        </p:txBody>
      </p:sp>
      <p:sp>
        <p:nvSpPr>
          <p:cNvPr id="7" name="Rounded Rectangle 6"/>
          <p:cNvSpPr/>
          <p:nvPr/>
        </p:nvSpPr>
        <p:spPr>
          <a:xfrm>
            <a:off x="6352102" y="1371600"/>
            <a:ext cx="2639498" cy="1023358"/>
          </a:xfrm>
          <a:prstGeom prst="roundRect">
            <a:avLst>
              <a:gd name="adj" fmla="val 10000"/>
            </a:avLst>
          </a:prstGeom>
          <a:solidFill>
            <a:srgbClr val="1AACA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91423" tIns="45712" rIns="91423" bIns="45712" anchor="ctr"/>
          <a:lstStyle/>
          <a:p>
            <a:r>
              <a:rPr lang="en-GB" b="1" dirty="0" smtClean="0">
                <a:solidFill>
                  <a:schemeClr val="tx1"/>
                </a:solidFill>
              </a:rPr>
              <a:t>Critical thematic dimensions of Rights</a:t>
            </a:r>
            <a:endParaRPr lang="en-GB" b="1" dirty="0">
              <a:solidFill>
                <a:schemeClr val="tx1"/>
              </a:solidFill>
            </a:endParaRPr>
          </a:p>
        </p:txBody>
      </p:sp>
      <p:sp>
        <p:nvSpPr>
          <p:cNvPr id="8" name="Rounded Rectangle 7"/>
          <p:cNvSpPr/>
          <p:nvPr/>
        </p:nvSpPr>
        <p:spPr>
          <a:xfrm>
            <a:off x="838200" y="1371600"/>
            <a:ext cx="2438400" cy="1023358"/>
          </a:xfrm>
          <a:prstGeom prst="roundRect">
            <a:avLst>
              <a:gd name="adj" fmla="val 10000"/>
            </a:avLst>
          </a:prstGeom>
          <a:solidFill>
            <a:srgbClr val="F9A61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1423" tIns="45712" rIns="91423" bIns="45712" anchor="ctr"/>
          <a:lstStyle/>
          <a:p>
            <a:r>
              <a:rPr lang="en-GB" sz="2000" b="1" dirty="0" smtClean="0">
                <a:solidFill>
                  <a:schemeClr val="tx1"/>
                </a:solidFill>
              </a:rPr>
              <a:t>Approaches which guide policies</a:t>
            </a:r>
            <a:endParaRPr lang="en-GB" sz="2000" b="1" dirty="0">
              <a:solidFill>
                <a:schemeClr val="tx1"/>
              </a:solidFill>
            </a:endParaRPr>
          </a:p>
        </p:txBody>
      </p:sp>
      <p:sp>
        <p:nvSpPr>
          <p:cNvPr id="18" name="Right Arrow 17"/>
          <p:cNvSpPr/>
          <p:nvPr/>
        </p:nvSpPr>
        <p:spPr>
          <a:xfrm>
            <a:off x="6019800" y="1982658"/>
            <a:ext cx="304800" cy="334642"/>
          </a:xfrm>
          <a:prstGeom prst="rightArrow">
            <a:avLst>
              <a:gd name="adj1" fmla="val 60000"/>
              <a:gd name="adj2" fmla="val 35714"/>
            </a:avLst>
          </a:prstGeom>
          <a:solidFill>
            <a:srgbClr val="F9A618"/>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 xmlns:p14="http://schemas.microsoft.com/office/powerpoint/2010/main" val="2894627946"/>
              </p:ext>
            </p:extLst>
          </p:nvPr>
        </p:nvGraphicFramePr>
        <p:xfrm>
          <a:off x="838200" y="-27384"/>
          <a:ext cx="8305800" cy="6885384"/>
        </p:xfrm>
        <a:graphic>
          <a:graphicData uri="http://schemas.openxmlformats.org/drawingml/2006/table">
            <a:tbl>
              <a:tblPr firstRow="1" bandRow="1">
                <a:tableStyleId>{2D5ABB26-0587-4C30-8999-92F81FD0307C}</a:tableStyleId>
              </a:tblPr>
              <a:tblGrid>
                <a:gridCol w="2844755"/>
                <a:gridCol w="5461045"/>
              </a:tblGrid>
              <a:tr h="13748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noProof="0" dirty="0" smtClean="0">
                          <a:solidFill>
                            <a:schemeClr val="accent6"/>
                          </a:solidFill>
                        </a:rPr>
                        <a:t>The</a:t>
                      </a:r>
                      <a:r>
                        <a:rPr lang="en-GB" sz="2400" b="1" baseline="0" noProof="0" dirty="0" smtClean="0">
                          <a:solidFill>
                            <a:schemeClr val="accent6"/>
                          </a:solidFill>
                        </a:rPr>
                        <a:t> </a:t>
                      </a:r>
                      <a:r>
                        <a:rPr lang="en-GB" sz="2400" b="1" noProof="0" dirty="0" smtClean="0">
                          <a:solidFill>
                            <a:schemeClr val="accent6"/>
                          </a:solidFill>
                        </a:rPr>
                        <a:t>2030 Agenda</a:t>
                      </a:r>
                      <a:r>
                        <a:rPr lang="en-GB" sz="2400" b="1" baseline="0" noProof="0" dirty="0" smtClean="0">
                          <a:solidFill>
                            <a:schemeClr val="accent6"/>
                          </a:solidFill>
                        </a:rPr>
                        <a:t> establishes</a:t>
                      </a:r>
                      <a:r>
                        <a:rPr lang="en-GB" sz="2400" b="1" dirty="0" smtClean="0">
                          <a:solidFill>
                            <a:schemeClr val="accent6"/>
                          </a:solidFill>
                        </a:rPr>
                        <a:t>:</a:t>
                      </a:r>
                      <a:r>
                        <a:rPr lang="en-GB" sz="2400" b="1" baseline="0" dirty="0" smtClean="0">
                          <a:solidFill>
                            <a:schemeClr val="accent6"/>
                          </a:solidFill>
                        </a:rPr>
                        <a:t> </a:t>
                      </a:r>
                      <a:endParaRPr lang="en-GB" sz="2400" b="1"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GB" sz="2400" b="1" baseline="0" noProof="0" dirty="0" smtClean="0">
                          <a:solidFill>
                            <a:schemeClr val="accent6"/>
                          </a:solidFill>
                        </a:rPr>
                        <a:t>the Regional Gender Agenda advances:</a:t>
                      </a:r>
                      <a:endParaRPr lang="en-GB" sz="2400" b="1" noProof="0" dirty="0">
                        <a:solidFill>
                          <a:schemeClr val="accent6"/>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5510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tx1"/>
                          </a:solidFill>
                          <a:latin typeface="+mn-lt"/>
                          <a:ea typeface="+mn-ea"/>
                          <a:cs typeface="+mn-cs"/>
                        </a:rPr>
                        <a:t>- </a:t>
                      </a:r>
                      <a:r>
                        <a:rPr lang="en-GB" sz="2000" b="1" kern="1200" dirty="0" smtClean="0">
                          <a:solidFill>
                            <a:schemeClr val="tx1"/>
                          </a:solidFill>
                          <a:latin typeface="+mn-lt"/>
                          <a:ea typeface="+mn-ea"/>
                          <a:cs typeface="+mn-cs"/>
                        </a:rPr>
                        <a:t>Reduce </a:t>
                      </a:r>
                      <a:r>
                        <a:rPr lang="en-GB" sz="2000" kern="1200" dirty="0" smtClean="0">
                          <a:solidFill>
                            <a:schemeClr val="tx1"/>
                          </a:solidFill>
                          <a:latin typeface="+mn-lt"/>
                          <a:ea typeface="+mn-ea"/>
                          <a:cs typeface="+mn-cs"/>
                        </a:rPr>
                        <a:t>at least by half the proportion of women of all ages living in poverty</a:t>
                      </a:r>
                      <a:r>
                        <a:rPr lang="en-GB" sz="2000" kern="1200" baseline="0" dirty="0" smtClean="0">
                          <a:solidFill>
                            <a:schemeClr val="tx1"/>
                          </a:solidFill>
                          <a:latin typeface="+mn-lt"/>
                          <a:ea typeface="+mn-ea"/>
                          <a:cs typeface="+mn-cs"/>
                        </a:rPr>
                        <a:t> </a:t>
                      </a:r>
                      <a:r>
                        <a:rPr lang="en-GB" sz="1800" kern="1200" dirty="0" smtClean="0">
                          <a:solidFill>
                            <a:schemeClr val="tx1"/>
                          </a:solidFill>
                          <a:latin typeface="+mn-lt"/>
                          <a:ea typeface="+mn-ea"/>
                          <a:cs typeface="+mn-cs"/>
                        </a:rPr>
                        <a:t>(goal 1.2), </a:t>
                      </a:r>
                      <a:r>
                        <a:rPr lang="en-GB" sz="2000" kern="1200" dirty="0" smtClean="0">
                          <a:solidFill>
                            <a:schemeClr val="tx1"/>
                          </a:solidFill>
                          <a:latin typeface="+mn-lt"/>
                          <a:ea typeface="+mn-ea"/>
                          <a:cs typeface="+mn-cs"/>
                        </a:rPr>
                        <a:t>eradicate extreme poverty</a:t>
                      </a:r>
                      <a:r>
                        <a:rPr lang="en-GB" sz="2000" kern="1200" baseline="0" dirty="0" smtClean="0">
                          <a:solidFill>
                            <a:schemeClr val="tx1"/>
                          </a:solidFill>
                          <a:latin typeface="+mn-lt"/>
                          <a:ea typeface="+mn-ea"/>
                          <a:cs typeface="+mn-cs"/>
                        </a:rPr>
                        <a:t> </a:t>
                      </a:r>
                      <a:r>
                        <a:rPr lang="en-GB" sz="1800" kern="1200" dirty="0" smtClean="0">
                          <a:solidFill>
                            <a:schemeClr val="tx1"/>
                          </a:solidFill>
                          <a:latin typeface="+mn-lt"/>
                          <a:ea typeface="+mn-ea"/>
                          <a:cs typeface="+mn-cs"/>
                        </a:rPr>
                        <a:t>(goal 1.1) </a:t>
                      </a:r>
                      <a:r>
                        <a:rPr lang="en-GB" sz="2000" kern="1200" dirty="0" smtClean="0">
                          <a:solidFill>
                            <a:schemeClr val="tx1"/>
                          </a:solidFill>
                          <a:latin typeface="+mn-lt"/>
                          <a:ea typeface="+mn-ea"/>
                          <a:cs typeface="+mn-cs"/>
                        </a:rPr>
                        <a:t>and implement</a:t>
                      </a:r>
                      <a:r>
                        <a:rPr lang="en-GB" sz="2000" kern="1200" baseline="0" dirty="0" smtClean="0">
                          <a:solidFill>
                            <a:schemeClr val="tx1"/>
                          </a:solidFill>
                          <a:latin typeface="+mn-lt"/>
                          <a:ea typeface="+mn-ea"/>
                          <a:cs typeface="+mn-cs"/>
                        </a:rPr>
                        <a:t> development strategies that take account of questions of gender</a:t>
                      </a:r>
                      <a:r>
                        <a:rPr lang="en-GB" sz="2000" kern="1200" dirty="0" smtClean="0">
                          <a:solidFill>
                            <a:schemeClr val="tx1"/>
                          </a:solidFill>
                          <a:latin typeface="+mn-lt"/>
                          <a:ea typeface="+mn-ea"/>
                          <a:cs typeface="+mn-cs"/>
                        </a:rPr>
                        <a:t> </a:t>
                      </a:r>
                      <a:r>
                        <a:rPr lang="en-GB" sz="1800" kern="1200" dirty="0" smtClean="0">
                          <a:solidFill>
                            <a:schemeClr val="tx1"/>
                          </a:solidFill>
                          <a:latin typeface="+mn-lt"/>
                          <a:ea typeface="+mn-ea"/>
                          <a:cs typeface="+mn-cs"/>
                        </a:rPr>
                        <a:t>(goal 1.b).</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l">
                        <a:buFontTx/>
                        <a:buChar char="-"/>
                      </a:pPr>
                      <a:r>
                        <a:rPr lang="en-GB" sz="2000" kern="120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T</a:t>
                      </a:r>
                      <a:r>
                        <a:rPr lang="en-US" sz="2000" b="1" dirty="0" smtClean="0"/>
                        <a:t>echnical and financial support </a:t>
                      </a:r>
                      <a:r>
                        <a:rPr lang="en-US" sz="2000" dirty="0" smtClean="0"/>
                        <a:t>for productive activities launched by women living in poverty, training and skills-building for employment, access to decent work and optimum use of </a:t>
                      </a:r>
                      <a:r>
                        <a:rPr lang="en-US" sz="2000" b="1" dirty="0" smtClean="0"/>
                        <a:t>ICT</a:t>
                      </a:r>
                      <a:endParaRPr lang="en-GB" sz="2000" b="1" kern="1200" dirty="0" smtClean="0">
                        <a:solidFill>
                          <a:schemeClr val="tx1"/>
                        </a:solidFill>
                        <a:latin typeface="+mn-lt"/>
                        <a:ea typeface="+mn-ea"/>
                        <a:cs typeface="+mn-cs"/>
                      </a:endParaRPr>
                    </a:p>
                    <a:p>
                      <a:pPr algn="l">
                        <a:buFontTx/>
                        <a:buNone/>
                      </a:pPr>
                      <a:endParaRPr lang="en-GB" sz="2000" kern="1200" dirty="0" smtClean="0">
                        <a:solidFill>
                          <a:schemeClr val="tx1"/>
                        </a:solidFill>
                        <a:latin typeface="+mn-lt"/>
                        <a:ea typeface="+mn-ea"/>
                        <a:cs typeface="+mn-cs"/>
                      </a:endParaRPr>
                    </a:p>
                    <a:p>
                      <a:pPr algn="l">
                        <a:buFontTx/>
                        <a:buChar char="-"/>
                      </a:pPr>
                      <a:r>
                        <a:rPr lang="en-GB" sz="2000" kern="1200" dirty="0" smtClean="0">
                          <a:solidFill>
                            <a:schemeClr val="tx1"/>
                          </a:solidFill>
                          <a:latin typeface="+mn-lt"/>
                          <a:ea typeface="+mn-ea"/>
                          <a:cs typeface="+mn-cs"/>
                        </a:rPr>
                        <a:t> </a:t>
                      </a:r>
                      <a:r>
                        <a:rPr lang="en-US" sz="2000" dirty="0" smtClean="0"/>
                        <a:t>Take measures to ensure that gender equity is applied in relation to the implementation of </a:t>
                      </a:r>
                      <a:r>
                        <a:rPr lang="en-US" sz="2000" b="1" dirty="0" smtClean="0"/>
                        <a:t>fiscal policies</a:t>
                      </a:r>
                      <a:r>
                        <a:rPr lang="en-US" sz="2000" dirty="0" smtClean="0"/>
                        <a:t> and that affirmative action is taken to </a:t>
                      </a:r>
                      <a:r>
                        <a:rPr lang="en-US" sz="2000" b="0" dirty="0" smtClean="0"/>
                        <a:t>prevent fiscal reforms from exacerbating poverty levels among women</a:t>
                      </a:r>
                      <a:r>
                        <a:rPr lang="en-GB" sz="2000" b="1" kern="1200" dirty="0" smtClean="0">
                          <a:solidFill>
                            <a:schemeClr val="tx1"/>
                          </a:solidFill>
                          <a:latin typeface="+mn-lt"/>
                          <a:ea typeface="+mn-ea"/>
                          <a:cs typeface="+mn-cs"/>
                        </a:rPr>
                        <a:t>.</a:t>
                      </a:r>
                    </a:p>
                    <a:p>
                      <a:pPr algn="r">
                        <a:buFontTx/>
                        <a:buNone/>
                      </a:pPr>
                      <a:endParaRPr lang="en-GB" sz="2000" b="1" kern="1200" dirty="0" smtClean="0">
                        <a:solidFill>
                          <a:schemeClr val="tx1"/>
                        </a:solidFill>
                        <a:latin typeface="+mn-lt"/>
                        <a:ea typeface="+mn-ea"/>
                        <a:cs typeface="+mn-cs"/>
                      </a:endParaRPr>
                    </a:p>
                    <a:p>
                      <a:pPr algn="r">
                        <a:buFontTx/>
                        <a:buNone/>
                      </a:pPr>
                      <a:endParaRPr lang="en-GB" sz="2000" b="1" kern="1200" dirty="0" smtClean="0">
                        <a:solidFill>
                          <a:schemeClr val="tx1"/>
                        </a:solidFill>
                        <a:latin typeface="+mn-lt"/>
                        <a:ea typeface="+mn-ea"/>
                        <a:cs typeface="+mn-cs"/>
                      </a:endParaRPr>
                    </a:p>
                    <a:p>
                      <a:pPr algn="r">
                        <a:buFontTx/>
                        <a:buNone/>
                      </a:pPr>
                      <a:r>
                        <a:rPr lang="en-GB" sz="1400" kern="1200" dirty="0" smtClean="0">
                          <a:solidFill>
                            <a:schemeClr val="tx1"/>
                          </a:solidFill>
                          <a:latin typeface="+mn-lt"/>
                          <a:ea typeface="+mn-ea"/>
                          <a:cs typeface="+mn-cs"/>
                        </a:rPr>
                        <a:t>(Source: paragraphs 61, 65 of the</a:t>
                      </a:r>
                      <a:r>
                        <a:rPr lang="en-GB" sz="1400" kern="1200" baseline="0" dirty="0" smtClean="0">
                          <a:solidFill>
                            <a:schemeClr val="tx1"/>
                          </a:solidFill>
                          <a:latin typeface="+mn-lt"/>
                          <a:ea typeface="+mn-ea"/>
                          <a:cs typeface="+mn-cs"/>
                        </a:rPr>
                        <a:t> </a:t>
                      </a:r>
                      <a:r>
                        <a:rPr lang="en-GB" sz="1400" kern="1200" dirty="0" smtClean="0">
                          <a:solidFill>
                            <a:schemeClr val="tx1"/>
                          </a:solidFill>
                          <a:latin typeface="+mn-lt"/>
                          <a:ea typeface="+mn-ea"/>
                          <a:cs typeface="+mn-cs"/>
                        </a:rPr>
                        <a:t>Santo Domingo Consensus).</a:t>
                      </a:r>
                      <a:endParaRPr lang="en-GB" sz="1400" dirty="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84025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 xmlns:p14="http://schemas.microsoft.com/office/powerpoint/2010/main" val="2614752228"/>
              </p:ext>
            </p:extLst>
          </p:nvPr>
        </p:nvGraphicFramePr>
        <p:xfrm>
          <a:off x="838200" y="-1"/>
          <a:ext cx="8305800" cy="6948249"/>
        </p:xfrm>
        <a:graphic>
          <a:graphicData uri="http://schemas.openxmlformats.org/drawingml/2006/table">
            <a:tbl>
              <a:tblPr firstRow="1" bandRow="1">
                <a:tableStyleId>{2D5ABB26-0587-4C30-8999-92F81FD0307C}</a:tableStyleId>
              </a:tblPr>
              <a:tblGrid>
                <a:gridCol w="2844754"/>
                <a:gridCol w="5461046"/>
              </a:tblGrid>
              <a:tr h="732712">
                <a:tc>
                  <a:txBody>
                    <a:bodyPr/>
                    <a:lstStyle/>
                    <a:p>
                      <a:pPr algn="ctr"/>
                      <a:r>
                        <a:rPr lang="en-GB" sz="2400" b="1" noProof="0" dirty="0" smtClean="0">
                          <a:solidFill>
                            <a:schemeClr val="accent6"/>
                          </a:solidFill>
                        </a:rPr>
                        <a:t>the</a:t>
                      </a:r>
                      <a:r>
                        <a:rPr lang="en-GB" sz="2400" b="1" baseline="0" noProof="0" dirty="0" smtClean="0">
                          <a:solidFill>
                            <a:schemeClr val="accent6"/>
                          </a:solidFill>
                        </a:rPr>
                        <a:t> </a:t>
                      </a:r>
                      <a:r>
                        <a:rPr lang="en-GB" sz="2400" b="1" noProof="0" dirty="0" smtClean="0">
                          <a:solidFill>
                            <a:schemeClr val="accent6"/>
                          </a:solidFill>
                        </a:rPr>
                        <a:t>2030 Agenda</a:t>
                      </a:r>
                      <a:r>
                        <a:rPr lang="en-GB" sz="2400" b="1" baseline="0" noProof="0" dirty="0" smtClean="0">
                          <a:solidFill>
                            <a:schemeClr val="accent6"/>
                          </a:solidFill>
                        </a:rPr>
                        <a:t> establishes:</a:t>
                      </a:r>
                      <a:endParaRPr lang="en-GB" sz="2400" b="1" noProof="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en-GB" sz="2400" b="1" baseline="0" noProof="0" smtClean="0">
                          <a:solidFill>
                            <a:schemeClr val="accent6"/>
                          </a:solidFill>
                        </a:rPr>
                        <a:t>the Regional Gender Agenda advances:</a:t>
                      </a:r>
                      <a:endParaRPr lang="en-GB" sz="2400" b="1" noProof="0">
                        <a:solidFill>
                          <a:schemeClr val="accent6"/>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2684727">
                <a:tc>
                  <a:txBody>
                    <a:bodyPr/>
                    <a:lstStyle/>
                    <a:p>
                      <a:r>
                        <a:rPr lang="en-GB" sz="2000" kern="1200" noProof="0" smtClean="0">
                          <a:solidFill>
                            <a:schemeClr val="tx1"/>
                          </a:solidFill>
                          <a:latin typeface="+mn-lt"/>
                          <a:ea typeface="+mn-ea"/>
                          <a:cs typeface="+mn-cs"/>
                        </a:rPr>
                        <a:t>- Recognise and value</a:t>
                      </a:r>
                      <a:r>
                        <a:rPr lang="en-GB" sz="2000" kern="1200" baseline="0" noProof="0" smtClean="0">
                          <a:solidFill>
                            <a:schemeClr val="tx1"/>
                          </a:solidFill>
                          <a:latin typeface="+mn-lt"/>
                          <a:ea typeface="+mn-ea"/>
                          <a:cs typeface="+mn-cs"/>
                        </a:rPr>
                        <a:t> unpaid care and domestic work</a:t>
                      </a:r>
                      <a:r>
                        <a:rPr lang="en-GB" sz="2000" kern="1200" noProof="0" smtClean="0">
                          <a:solidFill>
                            <a:schemeClr val="tx1"/>
                          </a:solidFill>
                          <a:latin typeface="+mn-lt"/>
                          <a:ea typeface="+mn-ea"/>
                          <a:cs typeface="+mn-cs"/>
                        </a:rPr>
                        <a:t> </a:t>
                      </a:r>
                      <a:r>
                        <a:rPr lang="en-GB" sz="1800" kern="1200" noProof="0" smtClean="0">
                          <a:solidFill>
                            <a:schemeClr val="tx1"/>
                          </a:solidFill>
                          <a:latin typeface="+mn-lt"/>
                          <a:ea typeface="+mn-ea"/>
                          <a:cs typeface="+mn-cs"/>
                        </a:rPr>
                        <a:t>(goal 5.4).</a:t>
                      </a:r>
                      <a:endParaRPr lang="en-GB" sz="2000" noProof="0"/>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buFontTx/>
                        <a:buChar char="-"/>
                      </a:pPr>
                      <a:r>
                        <a:rPr lang="en-GB" sz="2200" b="1" kern="1200" noProof="0" dirty="0" smtClean="0">
                          <a:solidFill>
                            <a:schemeClr val="tx1"/>
                          </a:solidFill>
                          <a:latin typeface="+mn-lt"/>
                          <a:ea typeface="+mn-ea"/>
                          <a:cs typeface="+mn-cs"/>
                        </a:rPr>
                        <a:t> Care as a right</a:t>
                      </a:r>
                      <a:r>
                        <a:rPr lang="en-GB" sz="2200" kern="1200" noProof="0" dirty="0" smtClean="0">
                          <a:solidFill>
                            <a:schemeClr val="tx1"/>
                          </a:solidFill>
                          <a:latin typeface="+mn-lt"/>
                          <a:ea typeface="+mn-ea"/>
                          <a:cs typeface="+mn-cs"/>
                        </a:rPr>
                        <a:t>, necessary to transform the sexual division</a:t>
                      </a:r>
                      <a:r>
                        <a:rPr lang="en-GB" sz="2200" kern="1200" baseline="0" noProof="0" dirty="0" smtClean="0">
                          <a:solidFill>
                            <a:schemeClr val="tx1"/>
                          </a:solidFill>
                          <a:latin typeface="+mn-lt"/>
                          <a:ea typeface="+mn-ea"/>
                          <a:cs typeface="+mn-cs"/>
                        </a:rPr>
                        <a:t> of labour</a:t>
                      </a:r>
                      <a:r>
                        <a:rPr lang="en-GB" sz="2200" kern="1200" noProof="0" dirty="0" smtClean="0">
                          <a:solidFill>
                            <a:schemeClr val="tx1"/>
                          </a:solidFill>
                          <a:latin typeface="+mn-lt"/>
                          <a:ea typeface="+mn-ea"/>
                          <a:cs typeface="+mn-cs"/>
                        </a:rPr>
                        <a:t>, direct resources to the use of</a:t>
                      </a:r>
                      <a:r>
                        <a:rPr lang="en-GB" sz="2200" kern="1200" baseline="0" noProof="0" dirty="0" smtClean="0">
                          <a:solidFill>
                            <a:schemeClr val="tx1"/>
                          </a:solidFill>
                          <a:latin typeface="+mn-lt"/>
                          <a:ea typeface="+mn-ea"/>
                          <a:cs typeface="+mn-cs"/>
                        </a:rPr>
                        <a:t> </a:t>
                      </a:r>
                      <a:r>
                        <a:rPr lang="en-GB" sz="2200" kern="1200" noProof="0" dirty="0" smtClean="0">
                          <a:solidFill>
                            <a:schemeClr val="tx1"/>
                          </a:solidFill>
                          <a:latin typeface="+mn-lt"/>
                          <a:ea typeface="+mn-ea"/>
                          <a:cs typeface="+mn-cs"/>
                        </a:rPr>
                        <a:t>Time-Use surveys, the creation of satellite</a:t>
                      </a:r>
                      <a:r>
                        <a:rPr lang="en-GB" sz="2200" kern="1200" baseline="0" noProof="0" dirty="0" smtClean="0">
                          <a:solidFill>
                            <a:schemeClr val="tx1"/>
                          </a:solidFill>
                          <a:latin typeface="+mn-lt"/>
                          <a:ea typeface="+mn-ea"/>
                          <a:cs typeface="+mn-cs"/>
                        </a:rPr>
                        <a:t> accounts</a:t>
                      </a:r>
                      <a:r>
                        <a:rPr lang="en-GB" sz="2200" kern="1200" noProof="0" dirty="0" smtClean="0">
                          <a:solidFill>
                            <a:schemeClr val="tx1"/>
                          </a:solidFill>
                          <a:latin typeface="+mn-lt"/>
                          <a:ea typeface="+mn-ea"/>
                          <a:cs typeface="+mn-cs"/>
                        </a:rPr>
                        <a:t> and policies for</a:t>
                      </a:r>
                      <a:r>
                        <a:rPr lang="en-GB" sz="2200" kern="1200" baseline="0" noProof="0" dirty="0" smtClean="0">
                          <a:solidFill>
                            <a:schemeClr val="tx1"/>
                          </a:solidFill>
                          <a:latin typeface="+mn-lt"/>
                          <a:ea typeface="+mn-ea"/>
                          <a:cs typeface="+mn-cs"/>
                        </a:rPr>
                        <a:t> co-responsibility</a:t>
                      </a:r>
                      <a:r>
                        <a:rPr lang="en-GB" sz="2200" kern="1200" noProof="0" dirty="0" smtClean="0">
                          <a:solidFill>
                            <a:schemeClr val="tx1"/>
                          </a:solidFill>
                          <a:latin typeface="+mn-lt"/>
                          <a:ea typeface="+mn-ea"/>
                          <a:cs typeface="+mn-cs"/>
                        </a:rPr>
                        <a:t>.</a:t>
                      </a:r>
                      <a:r>
                        <a:rPr lang="en-GB" sz="2200" kern="1200" baseline="0" noProof="0" dirty="0" smtClean="0">
                          <a:solidFill>
                            <a:schemeClr val="tx1"/>
                          </a:solidFill>
                          <a:latin typeface="+mn-lt"/>
                          <a:ea typeface="+mn-ea"/>
                          <a:cs typeface="+mn-cs"/>
                        </a:rPr>
                        <a:t> </a:t>
                      </a:r>
                      <a:endParaRPr lang="en-GB" sz="2200" kern="1200" noProof="0" dirty="0" smtClean="0">
                        <a:solidFill>
                          <a:schemeClr val="tx1"/>
                        </a:solidFill>
                        <a:latin typeface="+mn-lt"/>
                        <a:ea typeface="+mn-ea"/>
                        <a:cs typeface="+mn-cs"/>
                      </a:endParaRPr>
                    </a:p>
                    <a:p>
                      <a:pPr algn="r">
                        <a:buFontTx/>
                        <a:buNone/>
                      </a:pPr>
                      <a:endParaRPr lang="en-GB" sz="1600" kern="1200" noProof="0" dirty="0" smtClean="0">
                        <a:solidFill>
                          <a:schemeClr val="tx1"/>
                        </a:solidFill>
                        <a:latin typeface="+mn-lt"/>
                        <a:ea typeface="+mn-ea"/>
                        <a:cs typeface="+mn-cs"/>
                      </a:endParaRPr>
                    </a:p>
                    <a:p>
                      <a:pPr algn="r">
                        <a:buFontTx/>
                        <a:buNone/>
                      </a:pPr>
                      <a:r>
                        <a:rPr lang="en-GB" sz="1400" kern="1200" noProof="0" dirty="0" smtClean="0">
                          <a:solidFill>
                            <a:schemeClr val="tx1"/>
                          </a:solidFill>
                          <a:latin typeface="+mn-lt"/>
                          <a:ea typeface="+mn-ea"/>
                          <a:cs typeface="+mn-cs"/>
                        </a:rPr>
                        <a:t>(Source: paragraphs 19, 57 of the Santo Domingo Consensus).</a:t>
                      </a:r>
                      <a:endParaRPr lang="en-GB" sz="1400" noProof="0" dirty="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440562">
                <a:tc>
                  <a:txBody>
                    <a:bodyPr/>
                    <a:lstStyle/>
                    <a:p>
                      <a:r>
                        <a:rPr lang="en-GB" sz="2000" kern="1200" noProof="0" smtClean="0">
                          <a:solidFill>
                            <a:schemeClr val="tx1"/>
                          </a:solidFill>
                          <a:latin typeface="+mn-lt"/>
                          <a:ea typeface="+mn-ea"/>
                          <a:cs typeface="+mn-cs"/>
                        </a:rPr>
                        <a:t>- </a:t>
                      </a:r>
                      <a:r>
                        <a:rPr lang="en-GB" sz="2000" noProof="0" smtClean="0"/>
                        <a:t>Ensure women's full and effective participation and equal opportunities for leadership at all levels of decision-making </a:t>
                      </a:r>
                      <a:r>
                        <a:rPr lang="en-GB" sz="1800" kern="1200" noProof="0" smtClean="0">
                          <a:solidFill>
                            <a:schemeClr val="tx1"/>
                          </a:solidFill>
                          <a:latin typeface="+mn-lt"/>
                          <a:ea typeface="+mn-ea"/>
                          <a:cs typeface="+mn-cs"/>
                        </a:rPr>
                        <a:t>(goal 5.5).</a:t>
                      </a:r>
                      <a:endParaRPr lang="en-GB" sz="2000" kern="1200" noProof="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l">
                        <a:buFontTx/>
                        <a:buChar char="-"/>
                      </a:pPr>
                      <a:r>
                        <a:rPr lang="en-GB" sz="2200" kern="1200" noProof="0" dirty="0" smtClean="0">
                          <a:solidFill>
                            <a:schemeClr val="tx1"/>
                          </a:solidFill>
                          <a:latin typeface="+mn-lt"/>
                          <a:ea typeface="+mn-ea"/>
                          <a:cs typeface="+mn-cs"/>
                        </a:rPr>
                        <a:t> Adopt gender parity as a State policy and</a:t>
                      </a:r>
                      <a:r>
                        <a:rPr lang="en-GB" sz="2200" kern="1200" baseline="0" noProof="0" dirty="0" smtClean="0">
                          <a:solidFill>
                            <a:schemeClr val="tx1"/>
                          </a:solidFill>
                          <a:latin typeface="+mn-lt"/>
                          <a:ea typeface="+mn-ea"/>
                          <a:cs typeface="+mn-cs"/>
                        </a:rPr>
                        <a:t> measures to achieve representation parity in all areas of political power and mechanisms to sanction its </a:t>
                      </a:r>
                      <a:r>
                        <a:rPr lang="en-GB" sz="2200" kern="1200" baseline="0" noProof="0" dirty="0" err="1" smtClean="0">
                          <a:solidFill>
                            <a:schemeClr val="tx1"/>
                          </a:solidFill>
                          <a:latin typeface="+mn-lt"/>
                          <a:ea typeface="+mn-ea"/>
                          <a:cs typeface="+mn-cs"/>
                        </a:rPr>
                        <a:t>unfulfillment</a:t>
                      </a:r>
                      <a:r>
                        <a:rPr lang="en-GB" sz="2200" kern="1200" baseline="0" noProof="0" dirty="0" smtClean="0">
                          <a:solidFill>
                            <a:schemeClr val="tx1"/>
                          </a:solidFill>
                          <a:latin typeface="+mn-lt"/>
                          <a:ea typeface="+mn-ea"/>
                          <a:cs typeface="+mn-cs"/>
                        </a:rPr>
                        <a:t>. </a:t>
                      </a:r>
                      <a:r>
                        <a:rPr lang="en-GB" sz="2200" kern="1200" noProof="0" dirty="0" smtClean="0">
                          <a:solidFill>
                            <a:schemeClr val="tx1"/>
                          </a:solidFill>
                          <a:latin typeface="+mn-lt"/>
                          <a:ea typeface="+mn-ea"/>
                          <a:cs typeface="+mn-cs"/>
                        </a:rPr>
                        <a:t>Measures to increase the proportion of women who occupy academic,</a:t>
                      </a:r>
                      <a:r>
                        <a:rPr lang="en-GB" sz="2200" kern="1200" baseline="0" noProof="0" dirty="0" smtClean="0">
                          <a:solidFill>
                            <a:schemeClr val="tx1"/>
                          </a:solidFill>
                          <a:latin typeface="+mn-lt"/>
                          <a:ea typeface="+mn-ea"/>
                          <a:cs typeface="+mn-cs"/>
                        </a:rPr>
                        <a:t> scientific, technology, social and union positions. </a:t>
                      </a:r>
                      <a:r>
                        <a:rPr lang="en-GB" sz="2200" kern="1200" noProof="0" dirty="0" smtClean="0">
                          <a:solidFill>
                            <a:schemeClr val="tx1"/>
                          </a:solidFill>
                          <a:latin typeface="+mn-lt"/>
                          <a:ea typeface="+mn-ea"/>
                          <a:cs typeface="+mn-cs"/>
                        </a:rPr>
                        <a:t> </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400" kern="1200" noProof="0" dirty="0" smtClean="0">
                          <a:solidFill>
                            <a:schemeClr val="tx1"/>
                          </a:solidFill>
                          <a:latin typeface="+mn-lt"/>
                          <a:ea typeface="+mn-ea"/>
                          <a:cs typeface="+mn-cs"/>
                        </a:rPr>
                        <a:t>(Source: paragraphs 101, 102, 37 of the Santo Domingo Consensus).</a:t>
                      </a:r>
                      <a:endParaRPr lang="en-GB" sz="1400" noProof="0" dirty="0" smtClean="0"/>
                    </a:p>
                  </a:txBody>
                  <a:tcPr>
                    <a:lnL w="12700" cap="flat" cmpd="sng" algn="ctr">
                      <a:solidFill>
                        <a:schemeClr val="accent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4030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smtClean="0">
                <a:solidFill>
                  <a:srgbClr val="2E3192"/>
                </a:solidFill>
              </a:rPr>
              <a:t>Institucional articulación </a:t>
            </a:r>
            <a:r>
              <a:rPr lang="es-ES" sz="3200" smtClean="0">
                <a:solidFill>
                  <a:srgbClr val="2E3192"/>
                </a:solidFill>
              </a:rPr>
              <a:t>at the </a:t>
            </a:r>
            <a:br>
              <a:rPr lang="es-ES" sz="3200" smtClean="0">
                <a:solidFill>
                  <a:srgbClr val="2E3192"/>
                </a:solidFill>
              </a:rPr>
            </a:br>
            <a:r>
              <a:rPr lang="es-ES" sz="3200" smtClean="0">
                <a:solidFill>
                  <a:srgbClr val="2E3192"/>
                </a:solidFill>
              </a:rPr>
              <a:t>Statistical Conference of the </a:t>
            </a:r>
            <a:r>
              <a:rPr lang="es-ES" sz="3200" smtClean="0">
                <a:solidFill>
                  <a:srgbClr val="2E3192"/>
                </a:solidFill>
              </a:rPr>
              <a:t>Americas</a:t>
            </a:r>
            <a:endParaRPr lang="es-ES" sz="3200">
              <a:solidFill>
                <a:srgbClr val="2E3192"/>
              </a:solidFill>
            </a:endParaRPr>
          </a:p>
        </p:txBody>
      </p:sp>
      <p:sp>
        <p:nvSpPr>
          <p:cNvPr id="3" name="Content Placeholder 2"/>
          <p:cNvSpPr>
            <a:spLocks noGrp="1"/>
          </p:cNvSpPr>
          <p:nvPr>
            <p:ph idx="1"/>
          </p:nvPr>
        </p:nvSpPr>
        <p:spPr>
          <a:xfrm>
            <a:off x="609600" y="1600200"/>
            <a:ext cx="8382000" cy="4525963"/>
          </a:xfrm>
        </p:spPr>
        <p:txBody>
          <a:bodyPr/>
          <a:lstStyle/>
          <a:p>
            <a:r>
              <a:rPr lang="en-US" sz="2000" dirty="0" smtClean="0">
                <a:solidFill>
                  <a:srgbClr val="2E3192"/>
                </a:solidFill>
              </a:rPr>
              <a:t>ECLAC is the Technical Secretariat of the Working Group on Gender Statistics of the Statistical Conference of the Americas (SCA) and the Institute of Statistics of Mexico (INEGI) is the coordinator country. Together with the Institute of Women of Mexico (INMUJERES) and UN Women, this institutions work in order to bring closer the view of those who produce and who use gender statistics. To reach a common language, shared knowledge and empathy with regards to the needs and restrictions of the information is crucial in order to make good use of it. In the last decade in the majority of countries the national offices of statistics have shown a very good receptivity to the demands of information from the mechanisms for the advancement of women and other organisms.</a:t>
            </a:r>
            <a:endParaRPr lang="en-US" sz="2000" dirty="0">
              <a:solidFill>
                <a:srgbClr val="2E319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990600" y="152400"/>
          <a:ext cx="7772400" cy="7784338"/>
        </p:xfrm>
        <a:graphic>
          <a:graphicData uri="http://schemas.openxmlformats.org/drawingml/2006/table">
            <a:tbl>
              <a:tblPr/>
              <a:tblGrid>
                <a:gridCol w="1600200"/>
                <a:gridCol w="1676400"/>
                <a:gridCol w="4495800"/>
              </a:tblGrid>
              <a:tr h="126427">
                <a:tc>
                  <a:txBody>
                    <a:bodyPr/>
                    <a:lstStyle/>
                    <a:p>
                      <a:pPr marL="0" marR="0" algn="ctr">
                        <a:lnSpc>
                          <a:spcPct val="115000"/>
                        </a:lnSpc>
                        <a:spcBef>
                          <a:spcPts val="0"/>
                        </a:spcBef>
                        <a:spcAft>
                          <a:spcPts val="0"/>
                        </a:spcAft>
                      </a:pPr>
                      <a:r>
                        <a:rPr lang="en-US" sz="1200" b="1" noProof="0" smtClean="0">
                          <a:latin typeface="Calibri"/>
                          <a:ea typeface="Calibri"/>
                          <a:cs typeface="Times New Roman"/>
                        </a:rPr>
                        <a:t>Countries</a:t>
                      </a:r>
                      <a:endParaRPr lang="en-US" sz="1200" b="1" noProof="0">
                        <a:latin typeface="Calibri"/>
                        <a:ea typeface="Calibri"/>
                        <a:cs typeface="Times New Roman"/>
                      </a:endParaRPr>
                    </a:p>
                  </a:txBody>
                  <a:tcPr marL="26057" marR="26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noProof="0" smtClean="0">
                          <a:latin typeface="Calibri"/>
                          <a:ea typeface="Calibri"/>
                          <a:cs typeface="Times New Roman"/>
                        </a:rPr>
                        <a:t>Date</a:t>
                      </a:r>
                      <a:endParaRPr lang="en-US" sz="1200" b="1" noProof="0">
                        <a:latin typeface="Calibri"/>
                        <a:ea typeface="Calibri"/>
                        <a:cs typeface="Times New Roman"/>
                      </a:endParaRPr>
                    </a:p>
                  </a:txBody>
                  <a:tcPr marL="26057" marR="26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noProof="0" dirty="0" smtClean="0">
                          <a:latin typeface="Calibri"/>
                          <a:ea typeface="Calibri"/>
                          <a:cs typeface="Times New Roman"/>
                        </a:rPr>
                        <a:t>Type of survey</a:t>
                      </a:r>
                      <a:endParaRPr lang="en-US" sz="1200" b="1" noProof="0" dirty="0">
                        <a:latin typeface="Calibri"/>
                        <a:ea typeface="Calibri"/>
                        <a:cs typeface="Times New Roman"/>
                      </a:endParaRPr>
                    </a:p>
                  </a:txBody>
                  <a:tcPr marL="26057" marR="26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rowSpan="3">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Argentina</a:t>
                      </a:r>
                      <a:endParaRPr lang="en-US" sz="1200" dirty="0">
                        <a:latin typeface="Calibri"/>
                        <a:ea typeface="Calibri"/>
                        <a:cs typeface="Times New Roman"/>
                      </a:endParaRPr>
                    </a:p>
                    <a:p>
                      <a:pPr marL="0" marR="0">
                        <a:lnSpc>
                          <a:spcPct val="115000"/>
                        </a:lnSpc>
                        <a:spcBef>
                          <a:spcPts val="0"/>
                        </a:spcBef>
                        <a:spcAft>
                          <a:spcPts val="0"/>
                        </a:spcAft>
                      </a:pPr>
                      <a:r>
                        <a:rPr lang="es-CL" sz="1200" dirty="0">
                          <a:solidFill>
                            <a:srgbClr val="000000"/>
                          </a:solidFill>
                          <a:latin typeface="Calibri"/>
                          <a:ea typeface="Times New Roman"/>
                          <a:cs typeface="Times New Roman"/>
                        </a:rPr>
                        <a:t>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2013</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Módulo en la Encuesta Anual de Hogares Urbanos (EAHU)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15811">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2010-2011 (Rosario)</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la Encuesta Permanente de Hogares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95544">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2005 (Buenos Aires)</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independiente</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15811">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Bolivia (Estado Plurinacional de)</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2011, 2010</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de Uso de Tiempo en Hogares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6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2001</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Encuesta Continua de Hogares</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82">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Brasil</a:t>
                      </a:r>
                      <a:endParaRPr lang="en-US" sz="1200">
                        <a:latin typeface="Calibri"/>
                        <a:ea typeface="Calibri"/>
                        <a:cs typeface="Times New Roman"/>
                      </a:endParaRPr>
                    </a:p>
                    <a:p>
                      <a:pPr marL="0" marR="0">
                        <a:lnSpc>
                          <a:spcPct val="115000"/>
                        </a:lnSpc>
                        <a:spcBef>
                          <a:spcPts val="0"/>
                        </a:spcBef>
                        <a:spcAft>
                          <a:spcPts val="0"/>
                        </a:spcAft>
                      </a:pPr>
                      <a:r>
                        <a:rPr lang="es-ES" sz="1200">
                          <a:solidFill>
                            <a:srgbClr val="000000"/>
                          </a:solidFill>
                          <a:latin typeface="Calibri"/>
                          <a:ea typeface="Times New Roman"/>
                          <a:cs typeface="Times New Roman"/>
                        </a:rPr>
                        <a:t>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2009-2010</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piloto en cinco estados de Brasil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Desde 1992</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Preguntas en la Encuesta Nacional de Hogares (PNAD)</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72382">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Colombia</a:t>
                      </a:r>
                      <a:endParaRPr lang="en-US" sz="1200">
                        <a:latin typeface="Calibri"/>
                        <a:ea typeface="Calibri"/>
                        <a:cs typeface="Times New Roman"/>
                      </a:endParaRPr>
                    </a:p>
                    <a:p>
                      <a:pPr marL="0" marR="0">
                        <a:lnSpc>
                          <a:spcPct val="115000"/>
                        </a:lnSpc>
                        <a:spcBef>
                          <a:spcPts val="0"/>
                        </a:spcBef>
                        <a:spcAft>
                          <a:spcPts val="0"/>
                        </a:spcAft>
                      </a:pPr>
                      <a:r>
                        <a:rPr lang="es-CL" sz="1200">
                          <a:solidFill>
                            <a:srgbClr val="000000"/>
                          </a:solidFill>
                          <a:latin typeface="Calibri"/>
                          <a:ea typeface="Times New Roman"/>
                          <a:cs typeface="Times New Roman"/>
                        </a:rPr>
                        <a:t>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2012</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Nacional de Uso del Tiempo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716">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2010, 2009, 2008, 2007</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Preguntas en la Gran Encuesta Integrada de Hogares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Costa Rica</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2011</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Encuesta sobre Uso del Tiempo en la Gran Área </a:t>
                      </a:r>
                      <a:r>
                        <a:rPr lang="es-ES" sz="1200" dirty="0" smtClean="0">
                          <a:solidFill>
                            <a:srgbClr val="000000"/>
                          </a:solidFill>
                          <a:latin typeface="Calibri"/>
                          <a:ea typeface="Times New Roman"/>
                          <a:cs typeface="Times New Roman"/>
                        </a:rPr>
                        <a:t>Metropolitana</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2004</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Módulo en la Encuesta de Hogares de Propósitos Múltiples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72382">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Cuba</a:t>
                      </a:r>
                      <a:endParaRPr lang="en-US" sz="1200">
                        <a:latin typeface="Calibri"/>
                        <a:ea typeface="Calibri"/>
                        <a:cs typeface="Times New Roman"/>
                      </a:endParaRPr>
                    </a:p>
                    <a:p>
                      <a:pPr marL="0" marR="0">
                        <a:lnSpc>
                          <a:spcPct val="115000"/>
                        </a:lnSpc>
                        <a:spcBef>
                          <a:spcPts val="0"/>
                        </a:spcBef>
                        <a:spcAft>
                          <a:spcPts val="0"/>
                        </a:spcAft>
                      </a:pPr>
                      <a:r>
                        <a:rPr lang="es-CL" sz="1200">
                          <a:solidFill>
                            <a:srgbClr val="000000"/>
                          </a:solidFill>
                          <a:latin typeface="Calibri"/>
                          <a:ea typeface="Times New Roman"/>
                          <a:cs typeface="Times New Roman"/>
                        </a:rPr>
                        <a:t>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2001</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levantada en cinco provincias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44">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1997, 1988, 1985</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Nacional de Presupuesto de Tiempo</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82">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Chile</a:t>
                      </a:r>
                      <a:endParaRPr lang="en-US" sz="1200">
                        <a:latin typeface="Calibri"/>
                        <a:ea typeface="Calibri"/>
                        <a:cs typeface="Times New Roman"/>
                      </a:endParaRPr>
                    </a:p>
                    <a:p>
                      <a:pPr marL="0" marR="0">
                        <a:lnSpc>
                          <a:spcPct val="115000"/>
                        </a:lnSpc>
                        <a:spcBef>
                          <a:spcPts val="0"/>
                        </a:spcBef>
                        <a:spcAft>
                          <a:spcPts val="0"/>
                        </a:spcAft>
                      </a:pPr>
                      <a:r>
                        <a:rPr lang="es-ES" sz="1200">
                          <a:solidFill>
                            <a:srgbClr val="000000"/>
                          </a:solidFill>
                          <a:latin typeface="Calibri"/>
                          <a:ea typeface="Times New Roman"/>
                          <a:cs typeface="Times New Roman"/>
                        </a:rPr>
                        <a:t>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2015</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Nacional sobre Uso del Tiempo</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2008-2009</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Encuesta </a:t>
                      </a:r>
                      <a:r>
                        <a:rPr lang="es-ES" sz="1200" dirty="0" err="1" smtClean="0">
                          <a:solidFill>
                            <a:srgbClr val="000000"/>
                          </a:solidFill>
                          <a:latin typeface="Calibri"/>
                          <a:ea typeface="Times New Roman"/>
                          <a:cs typeface="Times New Roman"/>
                        </a:rPr>
                        <a:t>Exp</a:t>
                      </a:r>
                      <a:r>
                        <a:rPr lang="es-ES" sz="1200" dirty="0" smtClean="0">
                          <a:solidFill>
                            <a:srgbClr val="000000"/>
                          </a:solidFill>
                          <a:latin typeface="Calibri"/>
                          <a:ea typeface="Times New Roman"/>
                          <a:cs typeface="Times New Roman"/>
                        </a:rPr>
                        <a:t>.</a:t>
                      </a:r>
                      <a:r>
                        <a:rPr lang="es-ES" sz="1200" baseline="0" dirty="0" smtClean="0">
                          <a:solidFill>
                            <a:srgbClr val="000000"/>
                          </a:solidFill>
                          <a:latin typeface="Calibri"/>
                          <a:ea typeface="Times New Roman"/>
                          <a:cs typeface="Times New Roman"/>
                        </a:rPr>
                        <a:t> </a:t>
                      </a:r>
                      <a:r>
                        <a:rPr lang="es-ES" sz="1200" dirty="0" smtClean="0">
                          <a:solidFill>
                            <a:srgbClr val="000000"/>
                          </a:solidFill>
                          <a:latin typeface="Calibri"/>
                          <a:ea typeface="Times New Roman"/>
                          <a:cs typeface="Times New Roman"/>
                        </a:rPr>
                        <a:t>sobre </a:t>
                      </a:r>
                      <a:r>
                        <a:rPr lang="es-ES" sz="1200" dirty="0">
                          <a:solidFill>
                            <a:srgbClr val="000000"/>
                          </a:solidFill>
                          <a:latin typeface="Calibri"/>
                          <a:ea typeface="Times New Roman"/>
                          <a:cs typeface="Times New Roman"/>
                        </a:rPr>
                        <a:t>Uso del Tiempo en el Gran Santiago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72382">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Ecuador</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2012</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Específica de Uso del Tiempo (EUT)</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2012, 2010, 2007, 2005</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Módulo en la Encuesta Nacional de Empleo, Desempleo y </a:t>
                      </a:r>
                      <a:r>
                        <a:rPr lang="es-ES" sz="1200" dirty="0" smtClean="0">
                          <a:solidFill>
                            <a:srgbClr val="000000"/>
                          </a:solidFill>
                          <a:latin typeface="Calibri"/>
                          <a:ea typeface="Times New Roman"/>
                          <a:cs typeface="Times New Roman"/>
                        </a:rPr>
                        <a:t>Subempleo</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El Salvador</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2010-2011</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la Encuesta de Hogares de Propósitos Múltiples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2005</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smtClean="0">
                          <a:solidFill>
                            <a:srgbClr val="000000"/>
                          </a:solidFill>
                          <a:latin typeface="Calibri"/>
                          <a:ea typeface="Times New Roman"/>
                          <a:cs typeface="Times New Roman"/>
                        </a:rPr>
                        <a:t>Preguntas </a:t>
                      </a:r>
                      <a:r>
                        <a:rPr lang="es-ES" sz="1200" dirty="0">
                          <a:solidFill>
                            <a:srgbClr val="000000"/>
                          </a:solidFill>
                          <a:latin typeface="Calibri"/>
                          <a:ea typeface="Times New Roman"/>
                          <a:cs typeface="Times New Roman"/>
                        </a:rPr>
                        <a:t>en la Encuesta de Hogares de Propósitos Múltiples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33183">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Guatemala</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2014</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la Encuesta Nacional de Empleo e Ingresos</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2014, 2011, 2006, 2000</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la Encuesta Nacional de Condiciones de Vida (ENCOVI)</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82">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Honduras</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2011, 2009</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la Encuesta Permanente de Hogares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15811">
                <a:tc rowSpan="3">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México</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2014, 2009, 2002, 1998</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Nacional sobre Uso del Tiempo (ENUT)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2010</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Módulo </a:t>
                      </a:r>
                      <a:r>
                        <a:rPr lang="es-ES" sz="1200" dirty="0" smtClean="0">
                          <a:solidFill>
                            <a:srgbClr val="000000"/>
                          </a:solidFill>
                          <a:latin typeface="Calibri"/>
                          <a:ea typeface="Times New Roman"/>
                          <a:cs typeface="Times New Roman"/>
                        </a:rPr>
                        <a:t>en </a:t>
                      </a:r>
                      <a:r>
                        <a:rPr lang="es-ES" sz="1200" dirty="0">
                          <a:solidFill>
                            <a:srgbClr val="000000"/>
                          </a:solidFill>
                          <a:latin typeface="Calibri"/>
                          <a:ea typeface="Times New Roman"/>
                          <a:cs typeface="Times New Roman"/>
                        </a:rPr>
                        <a:t>Encuesta Nacional de Ingresos y Gastos </a:t>
                      </a:r>
                      <a:r>
                        <a:rPr lang="es-ES" sz="1200" dirty="0" smtClean="0">
                          <a:solidFill>
                            <a:srgbClr val="000000"/>
                          </a:solidFill>
                          <a:latin typeface="Calibri"/>
                          <a:ea typeface="Times New Roman"/>
                          <a:cs typeface="Times New Roman"/>
                        </a:rPr>
                        <a:t>de </a:t>
                      </a:r>
                      <a:r>
                        <a:rPr lang="es-ES" sz="1200" dirty="0">
                          <a:solidFill>
                            <a:srgbClr val="000000"/>
                          </a:solidFill>
                          <a:latin typeface="Calibri"/>
                          <a:ea typeface="Times New Roman"/>
                          <a:cs typeface="Times New Roman"/>
                        </a:rPr>
                        <a:t>Hogares</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1996</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Módulo en </a:t>
                      </a:r>
                      <a:r>
                        <a:rPr lang="es-ES" sz="1200" dirty="0" err="1" smtClean="0">
                          <a:solidFill>
                            <a:srgbClr val="000000"/>
                          </a:solidFill>
                          <a:latin typeface="Calibri"/>
                          <a:ea typeface="Times New Roman"/>
                          <a:cs typeface="Times New Roman"/>
                        </a:rPr>
                        <a:t>Enc</a:t>
                      </a:r>
                      <a:r>
                        <a:rPr lang="es-ES" sz="1200" dirty="0" smtClean="0">
                          <a:solidFill>
                            <a:srgbClr val="000000"/>
                          </a:solidFill>
                          <a:latin typeface="Calibri"/>
                          <a:ea typeface="Times New Roman"/>
                          <a:cs typeface="Times New Roman"/>
                        </a:rPr>
                        <a:t>. </a:t>
                      </a:r>
                      <a:r>
                        <a:rPr lang="es-ES" sz="1200" dirty="0" err="1" smtClean="0">
                          <a:solidFill>
                            <a:srgbClr val="000000"/>
                          </a:solidFill>
                          <a:latin typeface="Calibri"/>
                          <a:ea typeface="Times New Roman"/>
                          <a:cs typeface="Times New Roman"/>
                        </a:rPr>
                        <a:t>Nac</a:t>
                      </a:r>
                      <a:r>
                        <a:rPr lang="es-ES" sz="1200" dirty="0" smtClean="0">
                          <a:solidFill>
                            <a:srgbClr val="000000"/>
                          </a:solidFill>
                          <a:latin typeface="Calibri"/>
                          <a:ea typeface="Times New Roman"/>
                          <a:cs typeface="Times New Roman"/>
                        </a:rPr>
                        <a:t>. </a:t>
                      </a:r>
                      <a:r>
                        <a:rPr lang="es-ES" sz="1200" dirty="0">
                          <a:solidFill>
                            <a:srgbClr val="000000"/>
                          </a:solidFill>
                          <a:latin typeface="Calibri"/>
                          <a:ea typeface="Times New Roman"/>
                          <a:cs typeface="Times New Roman"/>
                        </a:rPr>
                        <a:t>sobre Trabajo, Aportaciones y Uso del Tiempo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Nicaragua</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1998</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Módulo en la </a:t>
                      </a:r>
                      <a:r>
                        <a:rPr lang="es-ES" sz="1200" dirty="0" err="1" smtClean="0">
                          <a:solidFill>
                            <a:srgbClr val="000000"/>
                          </a:solidFill>
                          <a:latin typeface="Calibri"/>
                          <a:ea typeface="Times New Roman"/>
                          <a:cs typeface="Times New Roman"/>
                        </a:rPr>
                        <a:t>Enc</a:t>
                      </a:r>
                      <a:r>
                        <a:rPr lang="es-ES" sz="1200" dirty="0" smtClean="0">
                          <a:solidFill>
                            <a:srgbClr val="000000"/>
                          </a:solidFill>
                          <a:latin typeface="Calibri"/>
                          <a:ea typeface="Times New Roman"/>
                          <a:cs typeface="Times New Roman"/>
                        </a:rPr>
                        <a:t>. </a:t>
                      </a:r>
                      <a:r>
                        <a:rPr lang="es-ES" sz="1200" dirty="0" err="1" smtClean="0">
                          <a:solidFill>
                            <a:srgbClr val="000000"/>
                          </a:solidFill>
                          <a:latin typeface="Calibri"/>
                          <a:ea typeface="Times New Roman"/>
                          <a:cs typeface="Times New Roman"/>
                        </a:rPr>
                        <a:t>Nac</a:t>
                      </a:r>
                      <a:r>
                        <a:rPr lang="es-ES" sz="1200" dirty="0" smtClean="0">
                          <a:solidFill>
                            <a:srgbClr val="000000"/>
                          </a:solidFill>
                          <a:latin typeface="Calibri"/>
                          <a:ea typeface="Times New Roman"/>
                          <a:cs typeface="Times New Roman"/>
                        </a:rPr>
                        <a:t>. </a:t>
                      </a:r>
                      <a:r>
                        <a:rPr lang="es-ES" sz="1200" dirty="0">
                          <a:solidFill>
                            <a:srgbClr val="000000"/>
                          </a:solidFill>
                          <a:latin typeface="Calibri"/>
                          <a:ea typeface="Times New Roman"/>
                          <a:cs typeface="Times New Roman"/>
                        </a:rPr>
                        <a:t>de Hogares sobre Medición del Nivel de Vida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72382">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Panamá</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2011</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Nacional de Uso del Tiempo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82">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2006</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Encuesta de Propósitos Múltiples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82">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Paraguay</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2016</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sobre uso del tiempo (EUT)</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72382">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Perú</a:t>
                      </a:r>
                      <a:endParaRPr lang="en-US" sz="1200">
                        <a:latin typeface="Calibri"/>
                        <a:ea typeface="Calibri"/>
                        <a:cs typeface="Times New Roman"/>
                      </a:endParaRPr>
                    </a:p>
                    <a:p>
                      <a:pPr marL="0" marR="0">
                        <a:lnSpc>
                          <a:spcPct val="115000"/>
                        </a:lnSpc>
                        <a:spcBef>
                          <a:spcPts val="0"/>
                        </a:spcBef>
                        <a:spcAft>
                          <a:spcPts val="0"/>
                        </a:spcAft>
                      </a:pPr>
                      <a:r>
                        <a:rPr lang="es-CL" sz="1200">
                          <a:solidFill>
                            <a:srgbClr val="000000"/>
                          </a:solidFill>
                          <a:latin typeface="Calibri"/>
                          <a:ea typeface="Times New Roman"/>
                          <a:cs typeface="Times New Roman"/>
                        </a:rPr>
                        <a:t>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2010</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Nacional de Uso del Tiempo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2006</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Preguntas integradas a la Encuesta Continua de Hogares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República Dominicana</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2006-2007</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Pregunta en la Encuesta Demográfica y de Salud </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15811">
                <a:tc rowSpan="2">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Uruguay</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2013, 2007</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Módulo en la Encuesta Continua de Hogares</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83">
                <a:tc vMerge="1">
                  <a:txBody>
                    <a:bodyPr/>
                    <a:lstStyle/>
                    <a:p>
                      <a:endParaRPr lang="en-US"/>
                    </a:p>
                  </a:txBody>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2003</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Encuesta en Zona Metropolitana (Universidad de la República)</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774">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Venezuela (</a:t>
                      </a:r>
                      <a:r>
                        <a:rPr lang="es-ES" sz="1200" dirty="0" smtClean="0">
                          <a:solidFill>
                            <a:srgbClr val="000000"/>
                          </a:solidFill>
                          <a:latin typeface="Calibri"/>
                          <a:ea typeface="Times New Roman"/>
                          <a:cs typeface="Times New Roman"/>
                        </a:rPr>
                        <a:t>Rep. </a:t>
                      </a:r>
                      <a:r>
                        <a:rPr lang="es-ES" sz="1200" dirty="0">
                          <a:solidFill>
                            <a:srgbClr val="000000"/>
                          </a:solidFill>
                          <a:latin typeface="Calibri"/>
                          <a:ea typeface="Times New Roman"/>
                          <a:cs typeface="Times New Roman"/>
                        </a:rPr>
                        <a:t>Bolivariana de)</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a:solidFill>
                            <a:srgbClr val="000000"/>
                          </a:solidFill>
                          <a:latin typeface="Calibri"/>
                          <a:ea typeface="Times New Roman"/>
                          <a:cs typeface="Times New Roman"/>
                        </a:rPr>
                        <a:t>2011, 2008</a:t>
                      </a:r>
                      <a:endParaRPr lang="en-US" sz="120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nSpc>
                          <a:spcPct val="115000"/>
                        </a:lnSpc>
                        <a:spcBef>
                          <a:spcPts val="0"/>
                        </a:spcBef>
                        <a:spcAft>
                          <a:spcPts val="0"/>
                        </a:spcAft>
                      </a:pPr>
                      <a:r>
                        <a:rPr lang="es-ES" sz="1200" dirty="0">
                          <a:solidFill>
                            <a:srgbClr val="000000"/>
                          </a:solidFill>
                          <a:latin typeface="Calibri"/>
                          <a:ea typeface="Times New Roman"/>
                          <a:cs typeface="Times New Roman"/>
                        </a:rPr>
                        <a:t>Encuesta de Uso del Tiempo </a:t>
                      </a:r>
                      <a:endParaRPr lang="en-US" sz="1200" dirty="0">
                        <a:latin typeface="Calibri"/>
                        <a:ea typeface="Calibri"/>
                        <a:cs typeface="Times New Roman"/>
                      </a:endParaRPr>
                    </a:p>
                  </a:txBody>
                  <a:tcPr marL="26057" marR="26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6352</TotalTime>
  <Words>1773</Words>
  <Application>Microsoft Office PowerPoint</Application>
  <PresentationFormat>On-screen Show (4:3)</PresentationFormat>
  <Paragraphs>195</Paragraphs>
  <Slides>13</Slides>
  <Notes>5</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Custom Design</vt:lpstr>
      <vt:lpstr>9_Custom Design</vt:lpstr>
      <vt:lpstr>Default Design</vt:lpstr>
      <vt:lpstr>1_Custom Design</vt:lpstr>
      <vt:lpstr>Slide 1</vt:lpstr>
      <vt:lpstr>Regional Gender Agenda</vt:lpstr>
      <vt:lpstr>Regional Gender Agenda</vt:lpstr>
      <vt:lpstr>Slide 4</vt:lpstr>
      <vt:lpstr>Three categories of agreements based on the agreed language of the Regional Gender Agenda</vt:lpstr>
      <vt:lpstr>Slide 6</vt:lpstr>
      <vt:lpstr>Slide 7</vt:lpstr>
      <vt:lpstr>Institucional articulación at the  Statistical Conference of the Americas</vt:lpstr>
      <vt:lpstr>Slide 9</vt:lpstr>
      <vt:lpstr>Slide 10</vt:lpstr>
      <vt:lpstr>Sustainable Development Goals and a  regional perspective</vt:lpstr>
      <vt:lpstr>Slide 12</vt:lpstr>
      <vt:lpstr>Slide 13</vt:lpstr>
    </vt:vector>
  </TitlesOfParts>
  <Company>CEPAL, Naciones Unidas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bfigueroa</dc:creator>
  <cp:lastModifiedBy>lscuro</cp:lastModifiedBy>
  <cp:revision>778</cp:revision>
  <dcterms:created xsi:type="dcterms:W3CDTF">2009-06-03T21:20:53Z</dcterms:created>
  <dcterms:modified xsi:type="dcterms:W3CDTF">2017-03-20T12:08:43Z</dcterms:modified>
</cp:coreProperties>
</file>